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Lst>
  <p:sldSz cy="6858000" cx="12192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94" Type="http://schemas.openxmlformats.org/officeDocument/2006/relationships/slide" Target="slides/slide90.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219425" y="720075"/>
            <a:ext cx="4877024" cy="3600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731500" y="4560550"/>
            <a:ext cx="5852149" cy="4320525"/>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731500" y="4560550"/>
            <a:ext cx="5852149" cy="4320525"/>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41" name="Shape 141"/>
          <p:cNvSpPr/>
          <p:nvPr>
            <p:ph idx="2" type="sldImg"/>
          </p:nvPr>
        </p:nvSpPr>
        <p:spPr>
          <a:xfrm>
            <a:off x="1219425" y="720075"/>
            <a:ext cx="4877024" cy="3600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None/>
            </a:pPr>
            <a:r>
              <a:rPr lang="en-US"/>
              <a:t>\newline</a:t>
            </a:r>
          </a:p>
          <a:p>
            <a:pPr lvl="0">
              <a:spcBef>
                <a:spcPts val="0"/>
              </a:spcBef>
              <a:buNone/>
            </a:pPr>
            <a:r>
              <a:rPr lang="en-US"/>
              <a:t>Resolution = c\times Sample Period</a:t>
            </a:r>
          </a:p>
          <a:p>
            <a:pPr lvl="0">
              <a:spcBef>
                <a:spcPts val="0"/>
              </a:spcBef>
              <a:buNone/>
            </a:pPr>
            <a:r>
              <a:rPr lang="en-US"/>
              <a:t>\newline \newline</a:t>
            </a:r>
          </a:p>
          <a:p>
            <a:pPr lvl="0">
              <a:spcBef>
                <a:spcPts val="0"/>
              </a:spcBef>
              <a:buNone/>
            </a:pPr>
            <a:r>
              <a:rPr lang="en-US"/>
              <a:t>= \frac{c}{Sample Rate}</a:t>
            </a:r>
          </a:p>
          <a:p>
            <a:pPr lvl="0">
              <a:spcBef>
                <a:spcPts val="0"/>
              </a:spcBef>
              <a:buNone/>
            </a:pPr>
            <a:r>
              <a:rPr lang="en-US"/>
              <a:t>\newline \newline</a:t>
            </a:r>
          </a:p>
          <a:p>
            <a:pPr lvl="0">
              <a:spcBef>
                <a:spcPts val="0"/>
              </a:spcBef>
              <a:buNone/>
            </a:pPr>
            <a:r>
              <a:rPr lang="en-US"/>
              <a:t>= \frac{3e8}{2e6} = 150 \text{ meters}</a:t>
            </a:r>
          </a:p>
          <a:p>
            <a:pPr lv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rPr lang="en-US"/>
              <a:t>\newline</a:t>
            </a:r>
          </a:p>
          <a:p>
            <a:pPr lvl="0" rtl="0">
              <a:spcBef>
                <a:spcPts val="0"/>
              </a:spcBef>
              <a:buNone/>
            </a:pPr>
            <a:r>
              <a:rPr lang="en-US"/>
              <a:t>Resolution = c\times Sample Period</a:t>
            </a:r>
          </a:p>
          <a:p>
            <a:pPr lvl="0" rtl="0">
              <a:spcBef>
                <a:spcPts val="0"/>
              </a:spcBef>
              <a:buNone/>
            </a:pPr>
            <a:r>
              <a:rPr lang="en-US"/>
              <a:t>\newline \newline</a:t>
            </a:r>
          </a:p>
          <a:p>
            <a:pPr lvl="0" rtl="0">
              <a:spcBef>
                <a:spcPts val="0"/>
              </a:spcBef>
              <a:buNone/>
            </a:pPr>
            <a:r>
              <a:rPr lang="en-US"/>
              <a:t>= \frac{c}{Sample Rate}</a:t>
            </a:r>
          </a:p>
          <a:p>
            <a:pPr lvl="0" rtl="0">
              <a:spcBef>
                <a:spcPts val="0"/>
              </a:spcBef>
              <a:buNone/>
            </a:pPr>
            <a:r>
              <a:rPr lang="en-US"/>
              <a:t>\newline \newline</a:t>
            </a:r>
          </a:p>
          <a:p>
            <a:pPr lvl="0" rtl="0">
              <a:spcBef>
                <a:spcPts val="0"/>
              </a:spcBef>
              <a:buNone/>
            </a:pPr>
            <a:r>
              <a:rPr lang="en-US"/>
              <a:t>= \frac{3e8}{2e6} = 150 \text{ meters}</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x_1(t) = s(t) = a(t)cos(\omega 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a:t>
            </a:r>
          </a:p>
          <a:p>
            <a:pPr lvl="0">
              <a:spcBef>
                <a:spcPts val="0"/>
              </a:spcBef>
              <a:buClr>
                <a:schemeClr val="dk1"/>
              </a:buClr>
              <a:buSzPct val="100000"/>
              <a:buFont typeface="Arial"/>
              <a:buNone/>
            </a:pPr>
            <a:r>
              <a:rPr lang="en-US"/>
              <a:t>x_2(t) = s(t-\tau) = a(t-\tau)cos(\omega (t - \tau)) \newline</a:t>
            </a:r>
          </a:p>
          <a:p>
            <a:pPr lvl="0">
              <a:spcBef>
                <a:spcPts val="0"/>
              </a:spcBef>
              <a:buClr>
                <a:schemeClr val="dk1"/>
              </a:buClr>
              <a:buSzPct val="100000"/>
              <a:buFont typeface="Arial"/>
              <a:buNone/>
            </a:pPr>
            <a:r>
              <a:rPr lang="en-US"/>
              <a:t>x_2(t) = a(t-\tau)cos(\omega t - \phi) \newline</a:t>
            </a:r>
          </a:p>
          <a:p>
            <a:pPr lvl="0">
              <a:spcBef>
                <a:spcPts val="0"/>
              </a:spcBef>
              <a:buClr>
                <a:schemeClr val="dk1"/>
              </a:buClr>
              <a:buSzPct val="100000"/>
              <a:buFont typeface="Arial"/>
              <a:buNone/>
            </a:pPr>
            <a:r>
              <a:rPr lang="en-US"/>
              <a:t>\text{Where }\phi = \omega \tau</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\tilde{x}_1(t) = a(t)</a:t>
            </a:r>
          </a:p>
          <a:p>
            <a:pPr lvl="0">
              <a:spcBef>
                <a:spcPts val="0"/>
              </a:spcBef>
              <a:buClr>
                <a:schemeClr val="dk1"/>
              </a:buClr>
              <a:buSzPct val="100000"/>
              <a:buFont typeface="Arial"/>
              <a:buNone/>
            </a:pPr>
            <a:r>
              <a:rPr lang="en-US"/>
              <a:t>\newline</a:t>
            </a:r>
          </a:p>
          <a:p>
            <a:pPr lvl="0" rtl="0">
              <a:spcBef>
                <a:spcPts val="0"/>
              </a:spcBef>
              <a:buNone/>
            </a:pPr>
            <a:r>
              <a:rPr lang="en-US"/>
              <a:t>\tilde{x}_2(t) = a(t)e^{-j\phi}</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US"/>
              <a:t>\newline \newline</a:t>
            </a:r>
          </a:p>
          <a:p>
            <a:pPr lvl="0" rtl="0">
              <a:spcBef>
                <a:spcPts val="0"/>
              </a:spcBef>
              <a:buClr>
                <a:schemeClr val="dk1"/>
              </a:buClr>
              <a:buSzPct val="100000"/>
              <a:buFont typeface="Arial"/>
              <a:buNone/>
            </a:pPr>
            <a:r>
              <a:rPr lang="en-US"/>
              <a:t>x_1(t) = s(t) = a(t)cos(\omega 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US"/>
              <a:t>\newline</a:t>
            </a:r>
          </a:p>
          <a:p>
            <a:pPr lvl="0" rtl="0">
              <a:spcBef>
                <a:spcPts val="0"/>
              </a:spcBef>
              <a:buClr>
                <a:schemeClr val="dk1"/>
              </a:buClr>
              <a:buSzPct val="100000"/>
              <a:buFont typeface="Arial"/>
              <a:buNone/>
            </a:pPr>
            <a:r>
              <a:rPr lang="en-US"/>
              <a:t>x_2(t) = s(t-\tau) = a(t-\tau)cos(\omega (t - \tau)) \newline</a:t>
            </a:r>
          </a:p>
          <a:p>
            <a:pPr lvl="0" rtl="0">
              <a:spcBef>
                <a:spcPts val="0"/>
              </a:spcBef>
              <a:buClr>
                <a:schemeClr val="dk1"/>
              </a:buClr>
              <a:buSzPct val="100000"/>
              <a:buFont typeface="Arial"/>
              <a:buNone/>
            </a:pPr>
            <a:r>
              <a:rPr lang="en-US"/>
              <a:t>x_2(t) = a(t-\tau)cos(\omega t - \phi) \newline</a:t>
            </a:r>
          </a:p>
          <a:p>
            <a:pPr lvl="0" rtl="0">
              <a:spcBef>
                <a:spcPts val="0"/>
              </a:spcBef>
              <a:buClr>
                <a:schemeClr val="dk1"/>
              </a:buClr>
              <a:buSzPct val="100000"/>
              <a:buFont typeface="Arial"/>
              <a:buNone/>
            </a:pPr>
            <a:r>
              <a:rPr lang="en-US"/>
              <a:t>\text{Where }\phi = \omega \tau</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US"/>
              <a:t>\newline \newline</a:t>
            </a:r>
          </a:p>
          <a:p>
            <a:pPr lvl="0" rtl="0">
              <a:spcBef>
                <a:spcPts val="0"/>
              </a:spcBef>
              <a:buClr>
                <a:schemeClr val="dk1"/>
              </a:buClr>
              <a:buSzPct val="100000"/>
              <a:buFont typeface="Arial"/>
              <a:buNone/>
            </a:pPr>
            <a:r>
              <a:rPr lang="en-US"/>
              <a:t>\tilde{x}_1(t) = a(t)</a:t>
            </a:r>
          </a:p>
          <a:p>
            <a:pPr lvl="0" rtl="0">
              <a:spcBef>
                <a:spcPts val="0"/>
              </a:spcBef>
              <a:buClr>
                <a:schemeClr val="dk1"/>
              </a:buClr>
              <a:buSzPct val="100000"/>
              <a:buFont typeface="Arial"/>
              <a:buNone/>
            </a:pPr>
            <a:r>
              <a:rPr lang="en-US"/>
              <a:t>\newline</a:t>
            </a:r>
          </a:p>
          <a:p>
            <a:pPr lvl="0" rtl="0">
              <a:spcBef>
                <a:spcPts val="0"/>
              </a:spcBef>
              <a:buNone/>
            </a:pPr>
            <a:r>
              <a:rPr lang="en-US"/>
              <a:t>\tilde{x}_2(t) = a(t)e^{-j\phi}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\bar{x}(t) = \begin{bmatrix}</a:t>
            </a:r>
          </a:p>
          <a:p>
            <a:pPr lvl="0">
              <a:spcBef>
                <a:spcPts val="0"/>
              </a:spcBef>
              <a:buClr>
                <a:schemeClr val="dk1"/>
              </a:buClr>
              <a:buSzPct val="100000"/>
              <a:buFont typeface="Arial"/>
              <a:buNone/>
            </a:pPr>
            <a:r>
              <a:rPr lang="en-US"/>
              <a:t>\tilde{x}_1(t)</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\tilde{x}_2(t)</a:t>
            </a:r>
          </a:p>
          <a:p>
            <a:pPr lvl="0">
              <a:spcBef>
                <a:spcPts val="0"/>
              </a:spcBef>
              <a:buClr>
                <a:schemeClr val="dk1"/>
              </a:buClr>
              <a:buSzPct val="100000"/>
              <a:buFont typeface="Arial"/>
              <a:buNone/>
            </a:pPr>
            <a:r>
              <a:rPr lang="en-US"/>
              <a:t>\end{bmatrix}</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\bar{x}(t) = a(t)\begin{bmatrix}</a:t>
            </a:r>
          </a:p>
          <a:p>
            <a:pPr lvl="0">
              <a:spcBef>
                <a:spcPts val="0"/>
              </a:spcBef>
              <a:buClr>
                <a:schemeClr val="dk1"/>
              </a:buClr>
              <a:buSzPct val="100000"/>
              <a:buFont typeface="Arial"/>
              <a:buNone/>
            </a:pPr>
            <a:r>
              <a:rPr lang="en-US"/>
              <a:t>1</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e^{-j\phi}</a:t>
            </a:r>
          </a:p>
          <a:p>
            <a:pPr lvl="0">
              <a:spcBef>
                <a:spcPts val="0"/>
              </a:spcBef>
              <a:buClr>
                <a:schemeClr val="dk1"/>
              </a:buClr>
              <a:buSzPct val="100000"/>
              <a:buFont typeface="Arial"/>
              <a:buNone/>
            </a:pPr>
            <a:r>
              <a:rPr lang="en-US"/>
              <a:t>\end{bmatrix}</a:t>
            </a:r>
          </a:p>
          <a:p>
            <a:pPr lv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US"/>
              <a:t>\newline</a:t>
            </a:r>
          </a:p>
          <a:p>
            <a:pPr lvl="0" rtl="0">
              <a:spcBef>
                <a:spcPts val="0"/>
              </a:spcBef>
              <a:buClr>
                <a:schemeClr val="dk1"/>
              </a:buClr>
              <a:buSzPct val="100000"/>
              <a:buFont typeface="Arial"/>
              <a:buNone/>
            </a:pPr>
            <a:r>
              <a:rPr lang="en-US"/>
              <a:t>a(t) = \text{ baseband signal}</a:t>
            </a:r>
          </a:p>
          <a:p>
            <a:pPr lvl="0" rtl="0">
              <a:spcBef>
                <a:spcPts val="0"/>
              </a:spcBef>
              <a:buClr>
                <a:schemeClr val="dk1"/>
              </a:buClr>
              <a:buSzPct val="100000"/>
              <a:buFont typeface="Arial"/>
              <a:buNone/>
            </a:pPr>
            <a:r>
              <a:rPr lang="en-US"/>
              <a:t>\newline</a:t>
            </a:r>
          </a:p>
          <a:p>
            <a:pPr lvl="0" rtl="0">
              <a:spcBef>
                <a:spcPts val="0"/>
              </a:spcBef>
              <a:buClr>
                <a:schemeClr val="dk1"/>
              </a:buClr>
              <a:buSzPct val="100000"/>
              <a:buFont typeface="Arial"/>
              <a:buNone/>
            </a:pPr>
            <a:r>
              <a:rPr lang="en-US"/>
              <a:t>s(t) = \text{ modulated signal}</a:t>
            </a:r>
          </a:p>
          <a:p>
            <a:pPr lvl="0" rtl="0">
              <a:spcBef>
                <a:spcPts val="0"/>
              </a:spcBef>
              <a:buClr>
                <a:schemeClr val="dk1"/>
              </a:buClr>
              <a:buSzPct val="100000"/>
              <a:buFont typeface="Arial"/>
              <a:buNone/>
            </a:pPr>
            <a:r>
              <a:rPr lang="en-US"/>
              <a:t>\newline</a:t>
            </a:r>
          </a:p>
          <a:p>
            <a:pPr lvl="0" rtl="0">
              <a:spcBef>
                <a:spcPts val="0"/>
              </a:spcBef>
              <a:buClr>
                <a:schemeClr val="dk1"/>
              </a:buClr>
              <a:buSzPct val="100000"/>
              <a:buFont typeface="Arial"/>
              <a:buNone/>
            </a:pPr>
            <a:r>
              <a:rPr lang="en-US"/>
              <a:t>s(t) = a(t)cos(\omega 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US"/>
              <a:t>\newline \newline</a:t>
            </a:r>
          </a:p>
          <a:p>
            <a:pPr lvl="0" rtl="0">
              <a:spcBef>
                <a:spcPts val="0"/>
              </a:spcBef>
              <a:buClr>
                <a:schemeClr val="dk1"/>
              </a:buClr>
              <a:buSzPct val="100000"/>
              <a:buFont typeface="Arial"/>
              <a:buNone/>
            </a:pPr>
            <a:r>
              <a:rPr lang="en-US"/>
              <a:t>x_1(t) = s(t) = a(t)cos(\omega 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US"/>
              <a:t>\newline</a:t>
            </a:r>
          </a:p>
          <a:p>
            <a:pPr lvl="0" rtl="0">
              <a:spcBef>
                <a:spcPts val="0"/>
              </a:spcBef>
              <a:buClr>
                <a:schemeClr val="dk1"/>
              </a:buClr>
              <a:buSzPct val="100000"/>
              <a:buFont typeface="Arial"/>
              <a:buNone/>
            </a:pPr>
            <a:r>
              <a:rPr lang="en-US"/>
              <a:t>x_2(t) = s(t-\tau) = a(t-\tau)cos(\omega (t - \tau))</a:t>
            </a:r>
          </a:p>
          <a:p>
            <a:pPr lvl="0" rt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y(t,\hat{\phi}) = \begin{bmatrix}</a:t>
            </a:r>
          </a:p>
          <a:p>
            <a:pPr lvl="0">
              <a:spcBef>
                <a:spcPts val="0"/>
              </a:spcBef>
              <a:buClr>
                <a:schemeClr val="dk1"/>
              </a:buClr>
              <a:buSzPct val="100000"/>
              <a:buFont typeface="Arial"/>
              <a:buNone/>
            </a:pPr>
            <a:r>
              <a:rPr lang="en-US"/>
              <a:t>1</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e^{-j\hat{\phi}}</a:t>
            </a:r>
          </a:p>
          <a:p>
            <a:pPr lvl="0">
              <a:spcBef>
                <a:spcPts val="0"/>
              </a:spcBef>
              <a:buClr>
                <a:schemeClr val="dk1"/>
              </a:buClr>
              <a:buSzPct val="100000"/>
              <a:buFont typeface="Arial"/>
              <a:buNone/>
            </a:pPr>
            <a:r>
              <a:rPr lang="en-US"/>
              <a:t>\end{bmatrix} ^{H}</a:t>
            </a:r>
          </a:p>
          <a:p>
            <a:pPr lvl="0">
              <a:spcBef>
                <a:spcPts val="0"/>
              </a:spcBef>
              <a:buClr>
                <a:schemeClr val="dk1"/>
              </a:buClr>
              <a:buSzPct val="100000"/>
              <a:buFont typeface="Arial"/>
              <a:buNone/>
            </a:pPr>
            <a:r>
              <a:rPr lang="en-US"/>
              <a:t>\bar{x}(t)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y(t,\hat{\phi}) = \begin{bmatrix}</a:t>
            </a:r>
          </a:p>
          <a:p>
            <a:pPr lvl="0">
              <a:spcBef>
                <a:spcPts val="0"/>
              </a:spcBef>
              <a:buClr>
                <a:schemeClr val="dk1"/>
              </a:buClr>
              <a:buSzPct val="100000"/>
              <a:buFont typeface="Arial"/>
              <a:buNone/>
            </a:pPr>
            <a:r>
              <a:rPr lang="en-US"/>
              <a:t>1</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e^{-j\hat{\phi}}</a:t>
            </a:r>
          </a:p>
          <a:p>
            <a:pPr lvl="0">
              <a:spcBef>
                <a:spcPts val="0"/>
              </a:spcBef>
              <a:buClr>
                <a:schemeClr val="dk1"/>
              </a:buClr>
              <a:buSzPct val="100000"/>
              <a:buFont typeface="Arial"/>
              <a:buNone/>
            </a:pPr>
            <a:r>
              <a:rPr lang="en-US"/>
              <a:t>\end{bmatrix} ^{H} a(t)\begin{bmatrix}</a:t>
            </a:r>
          </a:p>
          <a:p>
            <a:pPr lvl="0">
              <a:spcBef>
                <a:spcPts val="0"/>
              </a:spcBef>
              <a:buClr>
                <a:schemeClr val="dk1"/>
              </a:buClr>
              <a:buSzPct val="100000"/>
              <a:buFont typeface="Arial"/>
              <a:buNone/>
            </a:pPr>
            <a:r>
              <a:rPr lang="en-US"/>
              <a:t>1</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e^{-j\phi}</a:t>
            </a:r>
          </a:p>
          <a:p>
            <a:pPr lvl="0">
              <a:spcBef>
                <a:spcPts val="0"/>
              </a:spcBef>
              <a:buClr>
                <a:schemeClr val="dk1"/>
              </a:buClr>
              <a:buSzPct val="100000"/>
              <a:buFont typeface="Arial"/>
              <a:buNone/>
            </a:pPr>
            <a:r>
              <a:rPr lang="en-US"/>
              <a:t>\end{bmatrix}</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y(t,\hat{\phi}) = a(t) (1+e^{j(\hat{\phi} - \phi)})</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y(t,\hat{\phi}) \text{ has a maximum when } \hat{\phi} = \phi</a:t>
            </a:r>
          </a:p>
          <a:p>
            <a:pPr lv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\text{let } w = \begin{bmatrix}</a:t>
            </a:r>
          </a:p>
          <a:p>
            <a:pPr lvl="0">
              <a:spcBef>
                <a:spcPts val="0"/>
              </a:spcBef>
              <a:buClr>
                <a:schemeClr val="dk1"/>
              </a:buClr>
              <a:buSzPct val="100000"/>
              <a:buFont typeface="Arial"/>
              <a:buNone/>
            </a:pPr>
            <a:r>
              <a:rPr lang="en-US"/>
              <a:t>1</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e^{-j\hat{\phi}}</a:t>
            </a:r>
          </a:p>
          <a:p>
            <a:pPr lvl="0">
              <a:spcBef>
                <a:spcPts val="0"/>
              </a:spcBef>
              <a:buClr>
                <a:schemeClr val="dk1"/>
              </a:buClr>
              <a:buSzPct val="100000"/>
              <a:buFont typeface="Arial"/>
              <a:buNone/>
            </a:pPr>
            <a:r>
              <a:rPr lang="en-US"/>
              <a:t>\end{bmatrix}</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\text{with a zero-mean signal, }\sigma ^{2}_y = E|y|^{2}</a:t>
            </a: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E|y|^{2} = E|w^{H}\bar{x}(t)|^{2} = E[(w^{H}\bar{x})(w^{H}\bar{x})^{\ast}]</a:t>
            </a: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 E[w^{H}\bar{x}\bar{x}^{H}w] = w^{H}E[\bar{x}\bar{x}^{H}]w = w^{H}R_x_xw</a:t>
            </a:r>
          </a:p>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\text{max } w^{H}Rw</a:t>
            </a:r>
          </a:p>
          <a:p>
            <a:pPr lvl="0">
              <a:spcBef>
                <a:spcPts val="0"/>
              </a:spcBef>
              <a:buClr>
                <a:schemeClr val="dk1"/>
              </a:buClr>
              <a:buSzPct val="100000"/>
              <a:buFont typeface="Arial"/>
              <a:buNone/>
            </a:pPr>
            <a:r>
              <a:rPr lang="en-US"/>
              <a:t>\newline \newline</a:t>
            </a:r>
          </a:p>
          <a:p>
            <a:pPr lvl="0" rtl="0">
              <a:spcBef>
                <a:spcPts val="0"/>
              </a:spcBef>
              <a:buNone/>
            </a:pPr>
            <a:r>
              <a:rPr lang="en-US"/>
              <a:t>\text{s.t. }w^{H}w = 1</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\nabla f = \lambda \nabla g</a:t>
            </a: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\frac{\mathrm{d} }{\mathrm{d} w}w^{H}Rw = \lambda</a:t>
            </a:r>
          </a:p>
          <a:p>
            <a:pPr lvl="0">
              <a:spcBef>
                <a:spcPts val="0"/>
              </a:spcBef>
              <a:buClr>
                <a:schemeClr val="dk1"/>
              </a:buClr>
              <a:buSzPct val="100000"/>
              <a:buFont typeface="Arial"/>
              <a:buNone/>
            </a:pPr>
            <a:r>
              <a:rPr lang="en-US"/>
              <a:t>\frac{\mathrm{d} }{\mathrm{d} w}(w^{H}w-1)</a:t>
            </a:r>
          </a:p>
          <a:p>
            <a:pPr lvl="0">
              <a:spcBef>
                <a:spcPts val="0"/>
              </a:spcBef>
              <a:buClr>
                <a:schemeClr val="dk1"/>
              </a:buClr>
              <a:buSzPct val="100000"/>
              <a:buFont typeface="Arial"/>
              <a:buNone/>
            </a:pPr>
            <a:r>
              <a:rPr lang="en-US"/>
              <a:t>\newline \newline</a:t>
            </a:r>
          </a:p>
          <a:p>
            <a:pPr lvl="0" rtl="0">
              <a:spcBef>
                <a:spcPts val="0"/>
              </a:spcBef>
              <a:buNone/>
            </a:pPr>
            <a:r>
              <a:rPr lang="en-US"/>
              <a:t>Rw = \lambda w</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Rw = \lambda w</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w(R-\lambda I) = 0</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\text{ Eigenvalue/vector pairs}</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\lambda _1 \leftrightarrow E_1</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\lambda _2 \leftrightarrow E_2</a:t>
            </a:r>
          </a:p>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\lambda _1 \leftrightarrow E_1</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\lambda _2 \leftrightarrow E_2</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\text{max } [\lambda_1 ,\lambda_2] = \lambda \leftrightarrow E</a:t>
            </a:r>
          </a:p>
          <a:p>
            <a:pPr lvl="0">
              <a:spcBef>
                <a:spcPts val="0"/>
              </a:spcBef>
              <a:buClr>
                <a:schemeClr val="dk1"/>
              </a:buClr>
              <a:buSzPct val="100000"/>
              <a:buFont typeface="Arial"/>
              <a:buNone/>
            </a:pPr>
            <a:r>
              <a:rPr lang="en-US"/>
              <a:t>\\\\</a:t>
            </a:r>
          </a:p>
          <a:p>
            <a:pPr lvl="0">
              <a:spcBef>
                <a:spcPts val="0"/>
              </a:spcBef>
              <a:buClr>
                <a:schemeClr val="dk1"/>
              </a:buClr>
              <a:buSzPct val="100000"/>
              <a:buFont typeface="Arial"/>
              <a:buNone/>
            </a:pPr>
            <a:r>
              <a:rPr lang="en-US"/>
              <a:t>E = \begin{bmatrix}</a:t>
            </a:r>
          </a:p>
          <a:p>
            <a:pPr lvl="0">
              <a:spcBef>
                <a:spcPts val="0"/>
              </a:spcBef>
              <a:buClr>
                <a:schemeClr val="dk1"/>
              </a:buClr>
              <a:buSzPct val="100000"/>
              <a:buFont typeface="Arial"/>
              <a:buNone/>
            </a:pPr>
            <a:r>
              <a:rPr lang="en-US"/>
              <a:t>u \\ v</a:t>
            </a:r>
          </a:p>
          <a:p>
            <a:pPr lvl="0">
              <a:spcBef>
                <a:spcPts val="0"/>
              </a:spcBef>
              <a:buClr>
                <a:schemeClr val="dk1"/>
              </a:buClr>
              <a:buSzPct val="100000"/>
              <a:buFont typeface="Arial"/>
              <a:buNone/>
            </a:pPr>
            <a:r>
              <a:rPr lang="en-US"/>
              <a:t>\end{bmatrix}</a:t>
            </a:r>
          </a:p>
          <a:p>
            <a:pPr lvl="0">
              <a:spcBef>
                <a:spcPts val="0"/>
              </a:spcBef>
              <a:buClr>
                <a:schemeClr val="dk1"/>
              </a:buClr>
              <a:buSzPct val="100000"/>
              <a:buFont typeface="Arial"/>
              <a:buNone/>
            </a:pPr>
            <a:r>
              <a:rPr lang="en-US"/>
              <a:t>  = c\begin{bmatrix}</a:t>
            </a:r>
          </a:p>
          <a:p>
            <a:pPr lvl="0">
              <a:spcBef>
                <a:spcPts val="0"/>
              </a:spcBef>
              <a:buClr>
                <a:schemeClr val="dk1"/>
              </a:buClr>
              <a:buSzPct val="100000"/>
              <a:buFont typeface="Arial"/>
              <a:buNone/>
            </a:pPr>
            <a:r>
              <a:rPr lang="en-US"/>
              <a:t>1 \\ e^{j\hat{\phi}}</a:t>
            </a:r>
          </a:p>
          <a:p>
            <a:pPr lvl="0">
              <a:spcBef>
                <a:spcPts val="0"/>
              </a:spcBef>
              <a:buClr>
                <a:schemeClr val="dk1"/>
              </a:buClr>
              <a:buSzPct val="100000"/>
              <a:buFont typeface="Arial"/>
              <a:buNone/>
            </a:pPr>
            <a:r>
              <a:rPr lang="en-US"/>
              <a:t>\end{bmatrix}</a:t>
            </a:r>
          </a:p>
          <a:p>
            <a:pPr lv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txBox="1"/>
          <p:nvPr>
            <p:ph idx="1" type="body"/>
          </p:nvPr>
        </p:nvSpPr>
        <p:spPr>
          <a:xfrm>
            <a:off x="731500" y="4560550"/>
            <a:ext cx="5852100" cy="4320600"/>
          </a:xfrm>
          <a:prstGeom prst="rect">
            <a:avLst/>
          </a:prstGeom>
          <a:noFill/>
          <a:ln>
            <a:noFill/>
          </a:ln>
        </p:spPr>
        <p:txBody>
          <a:bodyPr anchorCtr="0" anchor="ctr" bIns="91425" lIns="91425" rIns="91425" tIns="91425">
            <a:noAutofit/>
          </a:bodyPr>
          <a:lstStyle/>
          <a:p>
            <a:pPr lvl="0" rtl="0">
              <a:spcBef>
                <a:spcPts val="0"/>
              </a:spcBef>
              <a:buClr>
                <a:schemeClr val="dk1"/>
              </a:buClr>
              <a:buSzPct val="100000"/>
              <a:buFont typeface="Arial"/>
              <a:buNone/>
            </a:pPr>
            <a:r>
              <a:rPr lang="en-US" sz="1100">
                <a:solidFill>
                  <a:schemeClr val="dk1"/>
                </a:solidFill>
              </a:rPr>
              <a:t>https://www.codecogs.com/latex/eqneditor.php</a:t>
            </a:r>
          </a:p>
        </p:txBody>
      </p:sp>
      <p:sp>
        <p:nvSpPr>
          <p:cNvPr id="153" name="Shape 153"/>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t>\newline</a:t>
            </a:r>
          </a:p>
          <a:p>
            <a:pPr lvl="0">
              <a:spcBef>
                <a:spcPts val="0"/>
              </a:spcBef>
              <a:buClr>
                <a:schemeClr val="dk1"/>
              </a:buClr>
              <a:buSzPct val="100000"/>
              <a:buFont typeface="Arial"/>
              <a:buNone/>
            </a:pPr>
            <a:r>
              <a:rPr lang="en-US"/>
              <a:t>a(t) = \text{ baseband signal}</a:t>
            </a:r>
          </a:p>
          <a:p>
            <a:pPr lvl="0">
              <a:spcBef>
                <a:spcPts val="0"/>
              </a:spcBef>
              <a:buClr>
                <a:schemeClr val="dk1"/>
              </a:buClr>
              <a:buSzPct val="100000"/>
              <a:buFont typeface="Arial"/>
              <a:buNone/>
            </a:pPr>
            <a:r>
              <a:rPr lang="en-US"/>
              <a:t>\newline</a:t>
            </a:r>
          </a:p>
          <a:p>
            <a:pPr lvl="0">
              <a:spcBef>
                <a:spcPts val="0"/>
              </a:spcBef>
              <a:buClr>
                <a:schemeClr val="dk1"/>
              </a:buClr>
              <a:buSzPct val="100000"/>
              <a:buFont typeface="Arial"/>
              <a:buNone/>
            </a:pPr>
            <a:r>
              <a:rPr lang="en-US"/>
              <a:t>s(t) = \text{ modulated signal}</a:t>
            </a:r>
          </a:p>
          <a:p>
            <a:pPr lvl="0">
              <a:spcBef>
                <a:spcPts val="0"/>
              </a:spcBef>
              <a:buClr>
                <a:schemeClr val="dk1"/>
              </a:buClr>
              <a:buSzPct val="100000"/>
              <a:buFont typeface="Arial"/>
              <a:buNone/>
            </a:pPr>
            <a:r>
              <a:rPr lang="en-US"/>
              <a:t>\newline</a:t>
            </a:r>
          </a:p>
          <a:p>
            <a:pPr lvl="0">
              <a:spcBef>
                <a:spcPts val="0"/>
              </a:spcBef>
              <a:buClr>
                <a:schemeClr val="dk1"/>
              </a:buClr>
              <a:buSzPct val="100000"/>
              <a:buFont typeface="Arial"/>
              <a:buNone/>
            </a:pPr>
            <a:r>
              <a:rPr lang="en-US"/>
              <a:t>s(t) = a(t)cos(\omega 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x_1(t) = s(t) = a(t)cos(\omega 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a:t>
            </a:r>
          </a:p>
          <a:p>
            <a:pPr lvl="0">
              <a:spcBef>
                <a:spcPts val="0"/>
              </a:spcBef>
              <a:buClr>
                <a:schemeClr val="dk1"/>
              </a:buClr>
              <a:buSzPct val="100000"/>
              <a:buFont typeface="Arial"/>
              <a:buNone/>
            </a:pPr>
            <a:r>
              <a:rPr lang="en-US"/>
              <a:t>x_2(t) = s(t-\tau) = a(t-\tau)cos(\omega (t - \tau))</a:t>
            </a:r>
          </a:p>
          <a:p>
            <a:pPr lvl="0">
              <a:spcBef>
                <a:spcPts val="0"/>
              </a:spcBef>
              <a:buClr>
                <a:schemeClr val="dk1"/>
              </a:buClr>
              <a:buSzPct val="100000"/>
              <a:buFont typeface="Arial"/>
              <a:buNone/>
            </a:pPr>
            <a:r>
              <a:t/>
            </a:r>
            <a:endParaRPr/>
          </a:p>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t>\newline</a:t>
            </a:r>
          </a:p>
          <a:p>
            <a:pPr lvl="0">
              <a:spcBef>
                <a:spcPts val="0"/>
              </a:spcBef>
              <a:buClr>
                <a:schemeClr val="dk1"/>
              </a:buClr>
              <a:buSzPct val="100000"/>
              <a:buFont typeface="Arial"/>
              <a:buNone/>
            </a:pPr>
            <a:r>
              <a:rPr lang="en-US"/>
              <a:t>r_p(T) = \displaystyle\sum_{t=-\infty}^{\infty} x_1(t) x_2(t+T)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US"/>
              <a:t>\newline \newline</a:t>
            </a:r>
          </a:p>
          <a:p>
            <a:pPr lvl="0" rtl="0">
              <a:spcBef>
                <a:spcPts val="0"/>
              </a:spcBef>
              <a:buNone/>
            </a:pPr>
            <a:r>
              <a:rPr lang="en-US"/>
              <a:t>\tau = argmax(r_p(T))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41" name="Shape 54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83" name="Shape 583"/>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599" name="Shape 59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06" name="Shape 606"/>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1" name="Shape 611"/>
        <p:cNvGrpSpPr/>
        <p:nvPr/>
      </p:nvGrpSpPr>
      <p:grpSpPr>
        <a:xfrm>
          <a:off x="0" y="0"/>
          <a:ext cx="0" cy="0"/>
          <a:chOff x="0" y="0"/>
          <a:chExt cx="0" cy="0"/>
        </a:xfrm>
      </p:grpSpPr>
      <p:sp>
        <p:nvSpPr>
          <p:cNvPr id="612" name="Shape 612"/>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13" name="Shape 613"/>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43" name="Shape 643"/>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49" name="Shape 64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55" name="Shape 655"/>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74" name="Shape 674"/>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8" name="Shape 678"/>
        <p:cNvGrpSpPr/>
        <p:nvPr/>
      </p:nvGrpSpPr>
      <p:grpSpPr>
        <a:xfrm>
          <a:off x="0" y="0"/>
          <a:ext cx="0" cy="0"/>
          <a:chOff x="0" y="0"/>
          <a:chExt cx="0" cy="0"/>
        </a:xfrm>
      </p:grpSpPr>
      <p:sp>
        <p:nvSpPr>
          <p:cNvPr id="679" name="Shape 679"/>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80" name="Shape 680"/>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4" name="Shape 684"/>
        <p:cNvGrpSpPr/>
        <p:nvPr/>
      </p:nvGrpSpPr>
      <p:grpSpPr>
        <a:xfrm>
          <a:off x="0" y="0"/>
          <a:ext cx="0" cy="0"/>
          <a:chOff x="0" y="0"/>
          <a:chExt cx="0" cy="0"/>
        </a:xfrm>
      </p:grpSpPr>
      <p:sp>
        <p:nvSpPr>
          <p:cNvPr id="685" name="Shape 685"/>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86" name="Shape 686"/>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6" name="Shape 696"/>
        <p:cNvGrpSpPr/>
        <p:nvPr/>
      </p:nvGrpSpPr>
      <p:grpSpPr>
        <a:xfrm>
          <a:off x="0" y="0"/>
          <a:ext cx="0" cy="0"/>
          <a:chOff x="0" y="0"/>
          <a:chExt cx="0" cy="0"/>
        </a:xfrm>
      </p:grpSpPr>
      <p:sp>
        <p:nvSpPr>
          <p:cNvPr id="697" name="Shape 697"/>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698" name="Shape 698"/>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2" name="Shape 702"/>
        <p:cNvGrpSpPr/>
        <p:nvPr/>
      </p:nvGrpSpPr>
      <p:grpSpPr>
        <a:xfrm>
          <a:off x="0" y="0"/>
          <a:ext cx="0" cy="0"/>
          <a:chOff x="0" y="0"/>
          <a:chExt cx="0" cy="0"/>
        </a:xfrm>
      </p:grpSpPr>
      <p:sp>
        <p:nvSpPr>
          <p:cNvPr id="703" name="Shape 703"/>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704" name="Shape 704"/>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709" name="Shape 70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4" name="Shape 714"/>
        <p:cNvGrpSpPr/>
        <p:nvPr/>
      </p:nvGrpSpPr>
      <p:grpSpPr>
        <a:xfrm>
          <a:off x="0" y="0"/>
          <a:ext cx="0" cy="0"/>
          <a:chOff x="0" y="0"/>
          <a:chExt cx="0" cy="0"/>
        </a:xfrm>
      </p:grpSpPr>
      <p:sp>
        <p:nvSpPr>
          <p:cNvPr id="715" name="Shape 715"/>
          <p:cNvSpPr txBox="1"/>
          <p:nvPr>
            <p:ph idx="1" type="body"/>
          </p:nvPr>
        </p:nvSpPr>
        <p:spPr>
          <a:xfrm>
            <a:off x="731500" y="4560550"/>
            <a:ext cx="5852149" cy="4320525"/>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6" name="Shape 716"/>
          <p:cNvSpPr/>
          <p:nvPr>
            <p:ph idx="2" type="sldImg"/>
          </p:nvPr>
        </p:nvSpPr>
        <p:spPr>
          <a:xfrm>
            <a:off x="1219425" y="720075"/>
            <a:ext cx="4877024" cy="3600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6" name="Shape 726"/>
        <p:cNvGrpSpPr/>
        <p:nvPr/>
      </p:nvGrpSpPr>
      <p:grpSpPr>
        <a:xfrm>
          <a:off x="0" y="0"/>
          <a:ext cx="0" cy="0"/>
          <a:chOff x="0" y="0"/>
          <a:chExt cx="0" cy="0"/>
        </a:xfrm>
      </p:grpSpPr>
      <p:sp>
        <p:nvSpPr>
          <p:cNvPr id="727" name="Shape 727"/>
          <p:cNvSpPr txBox="1"/>
          <p:nvPr>
            <p:ph idx="1" type="body"/>
          </p:nvPr>
        </p:nvSpPr>
        <p:spPr>
          <a:xfrm>
            <a:off x="731500" y="4560550"/>
            <a:ext cx="5852100" cy="432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28" name="Shape 72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2" name="Shape 732"/>
        <p:cNvGrpSpPr/>
        <p:nvPr/>
      </p:nvGrpSpPr>
      <p:grpSpPr>
        <a:xfrm>
          <a:off x="0" y="0"/>
          <a:ext cx="0" cy="0"/>
          <a:chOff x="0" y="0"/>
          <a:chExt cx="0" cy="0"/>
        </a:xfrm>
      </p:grpSpPr>
      <p:sp>
        <p:nvSpPr>
          <p:cNvPr id="733" name="Shape 733"/>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734" name="Shape 734"/>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0" name="Shape 740"/>
        <p:cNvGrpSpPr/>
        <p:nvPr/>
      </p:nvGrpSpPr>
      <p:grpSpPr>
        <a:xfrm>
          <a:off x="0" y="0"/>
          <a:ext cx="0" cy="0"/>
          <a:chOff x="0" y="0"/>
          <a:chExt cx="0" cy="0"/>
        </a:xfrm>
      </p:grpSpPr>
      <p:sp>
        <p:nvSpPr>
          <p:cNvPr id="741" name="Shape 74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742" name="Shape 74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7" name="Shape 747"/>
        <p:cNvGrpSpPr/>
        <p:nvPr/>
      </p:nvGrpSpPr>
      <p:grpSpPr>
        <a:xfrm>
          <a:off x="0" y="0"/>
          <a:ext cx="0" cy="0"/>
          <a:chOff x="0" y="0"/>
          <a:chExt cx="0" cy="0"/>
        </a:xfrm>
      </p:grpSpPr>
      <p:sp>
        <p:nvSpPr>
          <p:cNvPr id="748" name="Shape 748"/>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749" name="Shape 749"/>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731500" y="4560550"/>
            <a:ext cx="5852100" cy="43206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t>\newline</a:t>
            </a:r>
          </a:p>
          <a:p>
            <a:pPr lvl="0">
              <a:spcBef>
                <a:spcPts val="0"/>
              </a:spcBef>
              <a:buClr>
                <a:schemeClr val="dk1"/>
              </a:buClr>
              <a:buSzPct val="100000"/>
              <a:buFont typeface="Arial"/>
              <a:buNone/>
            </a:pPr>
            <a:r>
              <a:rPr lang="en-US"/>
              <a:t>x_1(t)\Leftrightarrow X_1(f)</a:t>
            </a:r>
          </a:p>
          <a:p>
            <a:pPr lvl="0">
              <a:spcBef>
                <a:spcPts val="0"/>
              </a:spcBef>
              <a:buClr>
                <a:schemeClr val="dk1"/>
              </a:buClr>
              <a:buSzPct val="100000"/>
              <a:buFont typeface="Arial"/>
              <a:buNone/>
            </a:pPr>
            <a:r>
              <a:rPr lang="en-US"/>
              <a:t>\newline</a:t>
            </a:r>
          </a:p>
          <a:p>
            <a:pPr lvl="0">
              <a:spcBef>
                <a:spcPts val="0"/>
              </a:spcBef>
              <a:buClr>
                <a:schemeClr val="dk1"/>
              </a:buClr>
              <a:buSzPct val="100000"/>
              <a:buFont typeface="Arial"/>
              <a:buNone/>
            </a:pPr>
            <a:r>
              <a:rPr lang="en-US"/>
              <a:t>x_2(t)\Leftrightarrow X_2(f)</a:t>
            </a:r>
          </a:p>
          <a:p>
            <a:pPr lvl="0">
              <a:spcBef>
                <a:spcPts val="0"/>
              </a:spcBef>
              <a:buClr>
                <a:schemeClr val="dk1"/>
              </a:buClr>
              <a:buSzPct val="100000"/>
              <a:buFont typeface="Arial"/>
              <a:buNone/>
            </a:pPr>
            <a:r>
              <a:rPr lang="en-US"/>
              <a:t>\newline</a:t>
            </a:r>
          </a:p>
          <a:p>
            <a:pPr lvl="0">
              <a:spcBef>
                <a:spcPts val="0"/>
              </a:spcBef>
              <a:buClr>
                <a:schemeClr val="dk1"/>
              </a:buClr>
              <a:buSzPct val="100000"/>
              <a:buFont typeface="Arial"/>
              <a:buNone/>
            </a:pPr>
            <a:r>
              <a:rPr lang="en-US"/>
              <a:t>r_p(t) \Leftrightarrow R_p(f)</a:t>
            </a:r>
          </a:p>
          <a:p>
            <a:pPr lvl="0">
              <a:spcBef>
                <a:spcPts val="0"/>
              </a:spcBef>
              <a:buClr>
                <a:schemeClr val="dk1"/>
              </a:buClr>
              <a:buSzPct val="100000"/>
              <a:buFont typeface="Arial"/>
              <a:buNone/>
            </a:pPr>
            <a:r>
              <a:rPr lang="en-US"/>
              <a:t>\newline \newline</a:t>
            </a:r>
          </a:p>
          <a:p>
            <a:pPr lvl="0">
              <a:spcBef>
                <a:spcPts val="0"/>
              </a:spcBef>
              <a:buClr>
                <a:schemeClr val="dk1"/>
              </a:buClr>
              <a:buSzPct val="100000"/>
              <a:buFont typeface="Arial"/>
              <a:buNone/>
            </a:pPr>
            <a:r>
              <a:rPr lang="en-US"/>
              <a:t>R_p(f) = X_1(f) \times X_2(f)^{\ast}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3" name="Shape 753"/>
        <p:cNvGrpSpPr/>
        <p:nvPr/>
      </p:nvGrpSpPr>
      <p:grpSpPr>
        <a:xfrm>
          <a:off x="0" y="0"/>
          <a:ext cx="0" cy="0"/>
          <a:chOff x="0" y="0"/>
          <a:chExt cx="0" cy="0"/>
        </a:xfrm>
      </p:grpSpPr>
      <p:sp>
        <p:nvSpPr>
          <p:cNvPr id="754" name="Shape 754"/>
          <p:cNvSpPr/>
          <p:nvPr>
            <p:ph idx="2" type="sldImg"/>
          </p:nvPr>
        </p:nvSpPr>
        <p:spPr>
          <a:xfrm>
            <a:off x="1219425" y="720075"/>
            <a:ext cx="4877100" cy="3600600"/>
          </a:xfrm>
          <a:custGeom>
            <a:pathLst>
              <a:path extrusionOk="0" h="120000" w="120000">
                <a:moveTo>
                  <a:pt x="0" y="0"/>
                </a:moveTo>
                <a:lnTo>
                  <a:pt x="120000" y="0"/>
                </a:lnTo>
                <a:lnTo>
                  <a:pt x="120000" y="120000"/>
                </a:lnTo>
                <a:lnTo>
                  <a:pt x="0" y="120000"/>
                </a:lnTo>
                <a:close/>
              </a:path>
            </a:pathLst>
          </a:custGeom>
        </p:spPr>
      </p:sp>
      <p:sp>
        <p:nvSpPr>
          <p:cNvPr id="755" name="Shape 755"/>
          <p:cNvSpPr txBox="1"/>
          <p:nvPr>
            <p:ph idx="1" type="body"/>
          </p:nvPr>
        </p:nvSpPr>
        <p:spPr>
          <a:xfrm>
            <a:off x="731500" y="4560550"/>
            <a:ext cx="5852100" cy="43206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2" name="Shape 22"/>
        <p:cNvGrpSpPr/>
        <p:nvPr/>
      </p:nvGrpSpPr>
      <p:grpSpPr>
        <a:xfrm>
          <a:off x="0" y="0"/>
          <a:ext cx="0" cy="0"/>
          <a:chOff x="0" y="0"/>
          <a:chExt cx="0" cy="0"/>
        </a:xfrm>
      </p:grpSpPr>
      <p:grpSp>
        <p:nvGrpSpPr>
          <p:cNvPr id="23" name="Shape 23"/>
          <p:cNvGrpSpPr/>
          <p:nvPr/>
        </p:nvGrpSpPr>
        <p:grpSpPr>
          <a:xfrm>
            <a:off x="0" y="-8466"/>
            <a:ext cx="12192000" cy="6866467"/>
            <a:chOff x="0" y="-8466"/>
            <a:chExt cx="12192000" cy="6866467"/>
          </a:xfrm>
        </p:grpSpPr>
        <p:cxnSp>
          <p:nvCxnSpPr>
            <p:cNvPr id="24" name="Shape 24"/>
            <p:cNvCxnSpPr/>
            <p:nvPr/>
          </p:nvCxnSpPr>
          <p:spPr>
            <a:xfrm>
              <a:off x="9371011" y="0"/>
              <a:ext cx="1219199" cy="6858000"/>
            </a:xfrm>
            <a:prstGeom prst="straightConnector1">
              <a:avLst/>
            </a:prstGeom>
            <a:noFill/>
            <a:ln cap="flat" cmpd="sng" w="9525">
              <a:solidFill>
                <a:srgbClr val="BFBFBF"/>
              </a:solidFill>
              <a:prstDash val="solid"/>
              <a:round/>
              <a:headEnd len="med" w="med" type="none"/>
              <a:tailEnd len="med" w="med" type="none"/>
            </a:ln>
          </p:spPr>
        </p:cxnSp>
        <p:cxnSp>
          <p:nvCxnSpPr>
            <p:cNvPr id="25" name="Shape 25"/>
            <p:cNvCxnSpPr/>
            <p:nvPr/>
          </p:nvCxnSpPr>
          <p:spPr>
            <a:xfrm flipH="1">
              <a:off x="7425266" y="3681412"/>
              <a:ext cx="4763558" cy="3176586"/>
            </a:xfrm>
            <a:prstGeom prst="straightConnector1">
              <a:avLst/>
            </a:prstGeom>
            <a:noFill/>
            <a:ln cap="flat" cmpd="sng" w="9525">
              <a:solidFill>
                <a:srgbClr val="D8D8D8"/>
              </a:solidFill>
              <a:prstDash val="solid"/>
              <a:round/>
              <a:headEnd len="med" w="med" type="none"/>
              <a:tailEnd len="med" w="med" type="none"/>
            </a:ln>
          </p:spPr>
        </p:cxnSp>
        <p:sp>
          <p:nvSpPr>
            <p:cNvPr id="26" name="Shape 26"/>
            <p:cNvSpPr/>
            <p:nvPr/>
          </p:nvSpPr>
          <p:spPr>
            <a:xfrm>
              <a:off x="9181475" y="-8466"/>
              <a:ext cx="3007348" cy="6866467"/>
            </a:xfrm>
            <a:custGeom>
              <a:pathLst>
                <a:path extrusionOk="0" h="120000" w="120000">
                  <a:moveTo>
                    <a:pt x="81621" y="0"/>
                  </a:moveTo>
                  <a:lnTo>
                    <a:pt x="120000" y="0"/>
                  </a:lnTo>
                  <a:lnTo>
                    <a:pt x="120000" y="119999"/>
                  </a:lnTo>
                  <a:lnTo>
                    <a:pt x="0" y="119999"/>
                  </a:lnTo>
                  <a:lnTo>
                    <a:pt x="81621" y="0"/>
                  </a:lnTo>
                  <a:close/>
                </a:path>
              </a:pathLst>
            </a:custGeom>
            <a:solidFill>
              <a:schemeClr val="accent1">
                <a:alpha val="29803"/>
              </a:schemeClr>
            </a:solidFill>
            <a:ln>
              <a:noFill/>
            </a:ln>
          </p:spPr>
        </p:sp>
        <p:sp>
          <p:nvSpPr>
            <p:cNvPr id="27" name="Shape 27"/>
            <p:cNvSpPr/>
            <p:nvPr/>
          </p:nvSpPr>
          <p:spPr>
            <a:xfrm>
              <a:off x="9603442" y="-8466"/>
              <a:ext cx="2588558" cy="6866467"/>
            </a:xfrm>
            <a:custGeom>
              <a:pathLst>
                <a:path extrusionOk="0" h="120000" w="120000">
                  <a:moveTo>
                    <a:pt x="0" y="0"/>
                  </a:moveTo>
                  <a:lnTo>
                    <a:pt x="120000" y="0"/>
                  </a:lnTo>
                  <a:lnTo>
                    <a:pt x="120000" y="119999"/>
                  </a:lnTo>
                  <a:lnTo>
                    <a:pt x="56067" y="119999"/>
                  </a:lnTo>
                  <a:lnTo>
                    <a:pt x="0" y="0"/>
                  </a:lnTo>
                  <a:close/>
                </a:path>
              </a:pathLst>
            </a:custGeom>
            <a:solidFill>
              <a:schemeClr val="accent1">
                <a:alpha val="20000"/>
              </a:schemeClr>
            </a:solidFill>
            <a:ln>
              <a:noFill/>
            </a:ln>
          </p:spPr>
        </p:sp>
        <p:sp>
          <p:nvSpPr>
            <p:cNvPr id="28" name="Shape 28"/>
            <p:cNvSpPr/>
            <p:nvPr/>
          </p:nvSpPr>
          <p:spPr>
            <a:xfrm>
              <a:off x="8932332" y="3048000"/>
              <a:ext cx="3259667" cy="3809999"/>
            </a:xfrm>
            <a:prstGeom prst="triangle">
              <a:avLst>
                <a:gd fmla="val 100000" name="adj"/>
              </a:avLst>
            </a:prstGeom>
            <a:solidFill>
              <a:schemeClr val="accent2">
                <a:alpha val="71764"/>
              </a:schemeClr>
            </a:solidFill>
            <a:ln>
              <a:noFill/>
            </a:ln>
          </p:spPr>
          <p:txBody>
            <a:bodyPr anchorCtr="0" anchor="ctr" bIns="91425" lIns="91425" rIns="91425" tIns="91425">
              <a:noAutofit/>
            </a:bodyPr>
            <a:lstStyle/>
            <a:p>
              <a:pPr lvl="0">
                <a:spcBef>
                  <a:spcPts val="0"/>
                </a:spcBef>
                <a:buNone/>
              </a:pPr>
              <a:r>
                <a:t/>
              </a:r>
              <a:endParaRPr/>
            </a:p>
          </p:txBody>
        </p:sp>
        <p:sp>
          <p:nvSpPr>
            <p:cNvPr id="29" name="Shape 29"/>
            <p:cNvSpPr/>
            <p:nvPr/>
          </p:nvSpPr>
          <p:spPr>
            <a:xfrm>
              <a:off x="9334500" y="-8466"/>
              <a:ext cx="2854326" cy="6866467"/>
            </a:xfrm>
            <a:custGeom>
              <a:pathLst>
                <a:path extrusionOk="0" h="120000" w="120000">
                  <a:moveTo>
                    <a:pt x="0" y="0"/>
                  </a:moveTo>
                  <a:lnTo>
                    <a:pt x="120000" y="0"/>
                  </a:lnTo>
                  <a:lnTo>
                    <a:pt x="120000" y="119999"/>
                  </a:lnTo>
                  <a:lnTo>
                    <a:pt x="103873" y="119999"/>
                  </a:lnTo>
                  <a:lnTo>
                    <a:pt x="0" y="0"/>
                  </a:lnTo>
                  <a:close/>
                </a:path>
              </a:pathLst>
            </a:custGeom>
            <a:solidFill>
              <a:srgbClr val="3F7818">
                <a:alpha val="69803"/>
              </a:srgbClr>
            </a:solidFill>
            <a:ln>
              <a:noFill/>
            </a:ln>
          </p:spPr>
        </p:sp>
        <p:sp>
          <p:nvSpPr>
            <p:cNvPr id="30" name="Shape 30"/>
            <p:cNvSpPr/>
            <p:nvPr/>
          </p:nvSpPr>
          <p:spPr>
            <a:xfrm>
              <a:off x="10898729" y="-8466"/>
              <a:ext cx="1290093" cy="6866467"/>
            </a:xfrm>
            <a:custGeom>
              <a:pathLst>
                <a:path extrusionOk="0" h="120000" w="120000">
                  <a:moveTo>
                    <a:pt x="94852" y="0"/>
                  </a:moveTo>
                  <a:lnTo>
                    <a:pt x="120000" y="0"/>
                  </a:lnTo>
                  <a:lnTo>
                    <a:pt x="120000" y="120000"/>
                  </a:lnTo>
                  <a:lnTo>
                    <a:pt x="0" y="120000"/>
                  </a:lnTo>
                  <a:lnTo>
                    <a:pt x="94852" y="0"/>
                  </a:lnTo>
                  <a:close/>
                </a:path>
              </a:pathLst>
            </a:custGeom>
            <a:solidFill>
              <a:srgbClr val="BFE471">
                <a:alpha val="69803"/>
              </a:srgbClr>
            </a:solidFill>
            <a:ln>
              <a:noFill/>
            </a:ln>
          </p:spPr>
        </p:sp>
        <p:sp>
          <p:nvSpPr>
            <p:cNvPr id="31" name="Shape 31"/>
            <p:cNvSpPr/>
            <p:nvPr/>
          </p:nvSpPr>
          <p:spPr>
            <a:xfrm>
              <a:off x="10938999" y="-8466"/>
              <a:ext cx="1249825" cy="6866467"/>
            </a:xfrm>
            <a:custGeom>
              <a:pathLst>
                <a:path extrusionOk="0" h="120000" w="120000">
                  <a:moveTo>
                    <a:pt x="0" y="0"/>
                  </a:moveTo>
                  <a:lnTo>
                    <a:pt x="120000" y="0"/>
                  </a:lnTo>
                  <a:lnTo>
                    <a:pt x="120000" y="120000"/>
                  </a:lnTo>
                  <a:lnTo>
                    <a:pt x="106515" y="120000"/>
                  </a:lnTo>
                  <a:lnTo>
                    <a:pt x="0" y="0"/>
                  </a:lnTo>
                  <a:close/>
                </a:path>
              </a:pathLst>
            </a:custGeom>
            <a:solidFill>
              <a:schemeClr val="accent1">
                <a:alpha val="64705"/>
              </a:schemeClr>
            </a:solidFill>
            <a:ln>
              <a:noFill/>
            </a:ln>
          </p:spPr>
        </p:sp>
        <p:sp>
          <p:nvSpPr>
            <p:cNvPr id="32" name="Shape 32"/>
            <p:cNvSpPr/>
            <p:nvPr/>
          </p:nvSpPr>
          <p:spPr>
            <a:xfrm>
              <a:off x="10371665" y="3589867"/>
              <a:ext cx="1817159" cy="3268132"/>
            </a:xfrm>
            <a:prstGeom prst="triangle">
              <a:avLst>
                <a:gd fmla="val 100000" name="adj"/>
              </a:avLst>
            </a:prstGeom>
            <a:solidFill>
              <a:schemeClr val="accent1">
                <a:alpha val="80000"/>
              </a:schemeClr>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rIns="91425" tIns="91425">
              <a:noAutofit/>
            </a:bodyPr>
            <a:lstStyle/>
            <a:p>
              <a:pPr lvl="0">
                <a:spcBef>
                  <a:spcPts val="0"/>
                </a:spcBef>
                <a:buNone/>
              </a:pPr>
              <a:r>
                <a:t/>
              </a:r>
              <a:endParaRPr/>
            </a:p>
          </p:txBody>
        </p:sp>
      </p:grpSp>
      <p:sp>
        <p:nvSpPr>
          <p:cNvPr id="34" name="Shape 34"/>
          <p:cNvSpPr txBox="1"/>
          <p:nvPr>
            <p:ph type="ctrTitle"/>
          </p:nvPr>
        </p:nvSpPr>
        <p:spPr>
          <a:xfrm>
            <a:off x="1507066" y="2404533"/>
            <a:ext cx="7766936" cy="1646301"/>
          </a:xfrm>
          <a:prstGeom prst="rect">
            <a:avLst/>
          </a:prstGeom>
          <a:noFill/>
          <a:ln>
            <a:noFill/>
          </a:ln>
        </p:spPr>
        <p:txBody>
          <a:bodyPr anchorCtr="0" anchor="b" bIns="91425" lIns="91425" rIns="91425" tIns="91425"/>
          <a:lstStyle>
            <a:lvl1pPr indent="0" lvl="0" marL="0" marR="0" rtl="0" algn="r">
              <a:spcBef>
                <a:spcPts val="0"/>
              </a:spcBef>
              <a:buClr>
                <a:schemeClr val="accent1"/>
              </a:buClr>
              <a:buFont typeface="Trebuchet MS"/>
              <a:buNone/>
              <a:defRPr b="0" i="0" sz="5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5" name="Shape 35"/>
          <p:cNvSpPr txBox="1"/>
          <p:nvPr>
            <p:ph idx="1" type="subTitle"/>
          </p:nvPr>
        </p:nvSpPr>
        <p:spPr>
          <a:xfrm>
            <a:off x="1507066" y="4050832"/>
            <a:ext cx="7766936" cy="1096899"/>
          </a:xfrm>
          <a:prstGeom prst="rect">
            <a:avLst/>
          </a:prstGeom>
          <a:noFill/>
          <a:ln>
            <a:noFill/>
          </a:ln>
        </p:spPr>
        <p:txBody>
          <a:bodyPr anchorCtr="0" anchor="t" bIns="91425" lIns="91425" rIns="91425" tIns="91425"/>
          <a:lstStyle>
            <a:lvl1pPr indent="0" lvl="0" marL="0" marR="0" rtl="0" algn="r">
              <a:spcBef>
                <a:spcPts val="1000"/>
              </a:spcBef>
              <a:spcAft>
                <a:spcPts val="0"/>
              </a:spcAft>
              <a:buClr>
                <a:schemeClr val="accent1"/>
              </a:buClr>
              <a:buFont typeface="Noto Sans Symbols"/>
              <a:buNone/>
              <a:defRPr b="0" i="0" sz="1800" u="none" cap="none" strike="noStrike">
                <a:solidFill>
                  <a:srgbClr val="7F7F7F"/>
                </a:solidFill>
                <a:latin typeface="Trebuchet MS"/>
                <a:ea typeface="Trebuchet MS"/>
                <a:cs typeface="Trebuchet MS"/>
                <a:sym typeface="Trebuchet MS"/>
              </a:defRPr>
            </a:lvl1pPr>
            <a:lvl2pPr indent="0" lvl="1" marL="457200" marR="0" rtl="0" algn="ctr">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2pPr>
            <a:lvl3pPr indent="0" lvl="2" marL="914400" marR="0" rtl="0" algn="ctr">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3pPr>
            <a:lvl4pPr indent="0" lvl="3" marL="13716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4pPr>
            <a:lvl5pPr indent="0" lvl="4" marL="18288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5pPr>
            <a:lvl6pPr indent="0" lvl="5" marL="22860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6pPr>
            <a:lvl7pPr indent="0" lvl="6" marL="27432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7pPr>
            <a:lvl8pPr indent="0" lvl="7" marL="32004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8pPr>
            <a:lvl9pPr indent="0" lvl="8" marL="36576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9pPr>
          </a:lstStyle>
          <a:p/>
        </p:txBody>
      </p:sp>
      <p:sp>
        <p:nvSpPr>
          <p:cNvPr id="36" name="Shape 36"/>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37" name="Shape 37"/>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38" name="Shape 38"/>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90" name="Shape 90"/>
        <p:cNvGrpSpPr/>
        <p:nvPr/>
      </p:nvGrpSpPr>
      <p:grpSpPr>
        <a:xfrm>
          <a:off x="0" y="0"/>
          <a:ext cx="0" cy="0"/>
          <a:chOff x="0" y="0"/>
          <a:chExt cx="0" cy="0"/>
        </a:xfrm>
      </p:grpSpPr>
      <p:sp>
        <p:nvSpPr>
          <p:cNvPr id="91" name="Shape 91"/>
          <p:cNvSpPr txBox="1"/>
          <p:nvPr>
            <p:ph type="title"/>
          </p:nvPr>
        </p:nvSpPr>
        <p:spPr>
          <a:xfrm>
            <a:off x="677335" y="609600"/>
            <a:ext cx="8596668" cy="3403599"/>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Trebuchet MS"/>
              <a:buNone/>
              <a:defRPr b="0" i="0" sz="4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2" name="Shape 92"/>
          <p:cNvSpPr txBox="1"/>
          <p:nvPr>
            <p:ph idx="1" type="body"/>
          </p:nvPr>
        </p:nvSpPr>
        <p:spPr>
          <a:xfrm>
            <a:off x="677335" y="4470400"/>
            <a:ext cx="8596668" cy="1570961"/>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93" name="Shape 93"/>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94" name="Shape 94"/>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95" name="Shape 95"/>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96" name="Shape 96"/>
        <p:cNvGrpSpPr/>
        <p:nvPr/>
      </p:nvGrpSpPr>
      <p:grpSpPr>
        <a:xfrm>
          <a:off x="0" y="0"/>
          <a:ext cx="0" cy="0"/>
          <a:chOff x="0" y="0"/>
          <a:chExt cx="0" cy="0"/>
        </a:xfrm>
      </p:grpSpPr>
      <p:sp>
        <p:nvSpPr>
          <p:cNvPr id="97" name="Shape 97"/>
          <p:cNvSpPr txBox="1"/>
          <p:nvPr>
            <p:ph type="title"/>
          </p:nvPr>
        </p:nvSpPr>
        <p:spPr>
          <a:xfrm>
            <a:off x="931333" y="609600"/>
            <a:ext cx="8094134" cy="3022599"/>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Trebuchet MS"/>
              <a:buNone/>
              <a:defRPr b="0" i="0" sz="4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8" name="Shape 98"/>
          <p:cNvSpPr txBox="1"/>
          <p:nvPr>
            <p:ph idx="1" type="body"/>
          </p:nvPr>
        </p:nvSpPr>
        <p:spPr>
          <a:xfrm>
            <a:off x="1366138" y="3632200"/>
            <a:ext cx="7224524" cy="381000"/>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600" u="none" cap="none" strike="noStrike">
                <a:solidFill>
                  <a:srgbClr val="7F7F7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4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99" name="Shape 99"/>
          <p:cNvSpPr txBox="1"/>
          <p:nvPr>
            <p:ph idx="2" type="body"/>
          </p:nvPr>
        </p:nvSpPr>
        <p:spPr>
          <a:xfrm>
            <a:off x="677335" y="4470400"/>
            <a:ext cx="8596668" cy="1570961"/>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100" name="Shape 100"/>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01" name="Shape 101"/>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
        <p:nvSpPr>
          <p:cNvPr id="103" name="Shape 103"/>
          <p:cNvSpPr txBox="1"/>
          <p:nvPr/>
        </p:nvSpPr>
        <p:spPr>
          <a:xfrm>
            <a:off x="541870" y="790377"/>
            <a:ext cx="609599" cy="584776"/>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8000" u="none" cap="none" strike="noStrike">
                <a:solidFill>
                  <a:srgbClr val="BFE471"/>
                </a:solidFill>
                <a:latin typeface="Arial"/>
                <a:ea typeface="Arial"/>
                <a:cs typeface="Arial"/>
                <a:sym typeface="Arial"/>
              </a:rPr>
              <a:t>“</a:t>
            </a:r>
          </a:p>
        </p:txBody>
      </p:sp>
      <p:sp>
        <p:nvSpPr>
          <p:cNvPr id="104" name="Shape 104"/>
          <p:cNvSpPr txBox="1"/>
          <p:nvPr/>
        </p:nvSpPr>
        <p:spPr>
          <a:xfrm>
            <a:off x="8893010" y="2886556"/>
            <a:ext cx="609599" cy="584776"/>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8000" u="none" cap="none" strike="noStrike">
                <a:solidFill>
                  <a:srgbClr val="BFE471"/>
                </a:solidFill>
                <a:latin typeface="Arial"/>
                <a:ea typeface="Arial"/>
                <a:cs typeface="Arial"/>
                <a:sym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105" name="Shape 105"/>
        <p:cNvGrpSpPr/>
        <p:nvPr/>
      </p:nvGrpSpPr>
      <p:grpSpPr>
        <a:xfrm>
          <a:off x="0" y="0"/>
          <a:ext cx="0" cy="0"/>
          <a:chOff x="0" y="0"/>
          <a:chExt cx="0" cy="0"/>
        </a:xfrm>
      </p:grpSpPr>
      <p:sp>
        <p:nvSpPr>
          <p:cNvPr id="106" name="Shape 106"/>
          <p:cNvSpPr txBox="1"/>
          <p:nvPr>
            <p:ph type="title"/>
          </p:nvPr>
        </p:nvSpPr>
        <p:spPr>
          <a:xfrm>
            <a:off x="677335" y="1931988"/>
            <a:ext cx="8596668" cy="2595459"/>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Trebuchet MS"/>
              <a:buNone/>
              <a:defRPr b="0" i="0" sz="4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07" name="Shape 107"/>
          <p:cNvSpPr txBox="1"/>
          <p:nvPr>
            <p:ph idx="1" type="body"/>
          </p:nvPr>
        </p:nvSpPr>
        <p:spPr>
          <a:xfrm>
            <a:off x="677335" y="4527448"/>
            <a:ext cx="8596668" cy="1513914"/>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108" name="Shape 108"/>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09" name="Shape 109"/>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10" name="Shape 110"/>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Name Card">
    <p:spTree>
      <p:nvGrpSpPr>
        <p:cNvPr id="111" name="Shape 111"/>
        <p:cNvGrpSpPr/>
        <p:nvPr/>
      </p:nvGrpSpPr>
      <p:grpSpPr>
        <a:xfrm>
          <a:off x="0" y="0"/>
          <a:ext cx="0" cy="0"/>
          <a:chOff x="0" y="0"/>
          <a:chExt cx="0" cy="0"/>
        </a:xfrm>
      </p:grpSpPr>
      <p:sp>
        <p:nvSpPr>
          <p:cNvPr id="112" name="Shape 112"/>
          <p:cNvSpPr txBox="1"/>
          <p:nvPr>
            <p:ph type="title"/>
          </p:nvPr>
        </p:nvSpPr>
        <p:spPr>
          <a:xfrm>
            <a:off x="931333" y="609600"/>
            <a:ext cx="8094134" cy="3022599"/>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Trebuchet MS"/>
              <a:buNone/>
              <a:defRPr b="0" i="0" sz="4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13" name="Shape 113"/>
          <p:cNvSpPr txBox="1"/>
          <p:nvPr>
            <p:ph idx="1" type="body"/>
          </p:nvPr>
        </p:nvSpPr>
        <p:spPr>
          <a:xfrm>
            <a:off x="677331" y="4013200"/>
            <a:ext cx="8596668" cy="514247"/>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4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14" name="Shape 114"/>
          <p:cNvSpPr txBox="1"/>
          <p:nvPr>
            <p:ph idx="2" type="body"/>
          </p:nvPr>
        </p:nvSpPr>
        <p:spPr>
          <a:xfrm>
            <a:off x="677335" y="4527448"/>
            <a:ext cx="8596668" cy="1513914"/>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7F7F7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115" name="Shape 115"/>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16" name="Shape 116"/>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17" name="Shape 117"/>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
        <p:nvSpPr>
          <p:cNvPr id="118" name="Shape 118"/>
          <p:cNvSpPr txBox="1"/>
          <p:nvPr/>
        </p:nvSpPr>
        <p:spPr>
          <a:xfrm>
            <a:off x="541870" y="790377"/>
            <a:ext cx="609599" cy="584776"/>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8000" u="none" cap="none" strike="noStrike">
                <a:solidFill>
                  <a:srgbClr val="BFE471"/>
                </a:solidFill>
                <a:latin typeface="Arial"/>
                <a:ea typeface="Arial"/>
                <a:cs typeface="Arial"/>
                <a:sym typeface="Arial"/>
              </a:rPr>
              <a:t>“</a:t>
            </a:r>
          </a:p>
        </p:txBody>
      </p:sp>
      <p:sp>
        <p:nvSpPr>
          <p:cNvPr id="119" name="Shape 119"/>
          <p:cNvSpPr txBox="1"/>
          <p:nvPr/>
        </p:nvSpPr>
        <p:spPr>
          <a:xfrm>
            <a:off x="8893010" y="2886556"/>
            <a:ext cx="609599" cy="584776"/>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8000" u="none" cap="none" strike="noStrike">
                <a:solidFill>
                  <a:srgbClr val="BFE471"/>
                </a:solidFill>
                <a:latin typeface="Arial"/>
                <a:ea typeface="Arial"/>
                <a:cs typeface="Arial"/>
                <a:sym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rue or False">
    <p:spTree>
      <p:nvGrpSpPr>
        <p:cNvPr id="120" name="Shape 120"/>
        <p:cNvGrpSpPr/>
        <p:nvPr/>
      </p:nvGrpSpPr>
      <p:grpSpPr>
        <a:xfrm>
          <a:off x="0" y="0"/>
          <a:ext cx="0" cy="0"/>
          <a:chOff x="0" y="0"/>
          <a:chExt cx="0" cy="0"/>
        </a:xfrm>
      </p:grpSpPr>
      <p:sp>
        <p:nvSpPr>
          <p:cNvPr id="121" name="Shape 121"/>
          <p:cNvSpPr txBox="1"/>
          <p:nvPr>
            <p:ph type="title"/>
          </p:nvPr>
        </p:nvSpPr>
        <p:spPr>
          <a:xfrm>
            <a:off x="685799" y="609600"/>
            <a:ext cx="8588202" cy="3022599"/>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Trebuchet MS"/>
              <a:buNone/>
              <a:defRPr b="0" i="0" sz="4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22" name="Shape 122"/>
          <p:cNvSpPr txBox="1"/>
          <p:nvPr>
            <p:ph idx="1" type="body"/>
          </p:nvPr>
        </p:nvSpPr>
        <p:spPr>
          <a:xfrm>
            <a:off x="677331" y="4013200"/>
            <a:ext cx="8596668" cy="514247"/>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4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23" name="Shape 123"/>
          <p:cNvSpPr txBox="1"/>
          <p:nvPr>
            <p:ph idx="2" type="body"/>
          </p:nvPr>
        </p:nvSpPr>
        <p:spPr>
          <a:xfrm>
            <a:off x="677335" y="4527448"/>
            <a:ext cx="8596668" cy="1513914"/>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7F7F7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124" name="Shape 124"/>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25" name="Shape 125"/>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27" name="Shape 127"/>
        <p:cNvGrpSpPr/>
        <p:nvPr/>
      </p:nvGrpSpPr>
      <p:grpSpPr>
        <a:xfrm>
          <a:off x="0" y="0"/>
          <a:ext cx="0" cy="0"/>
          <a:chOff x="0" y="0"/>
          <a:chExt cx="0" cy="0"/>
        </a:xfrm>
      </p:grpSpPr>
      <p:sp>
        <p:nvSpPr>
          <p:cNvPr id="128" name="Shape 128"/>
          <p:cNvSpPr txBox="1"/>
          <p:nvPr>
            <p:ph type="title"/>
          </p:nvPr>
        </p:nvSpPr>
        <p:spPr>
          <a:xfrm>
            <a:off x="677333" y="609600"/>
            <a:ext cx="8596668" cy="1320800"/>
          </a:xfrm>
          <a:prstGeom prst="rect">
            <a:avLst/>
          </a:prstGeom>
          <a:noFill/>
          <a:ln>
            <a:noFill/>
          </a:ln>
        </p:spPr>
        <p:txBody>
          <a:bodyPr anchorCtr="0" anchor="t" bIns="91425" lIns="91425" rIns="91425"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29" name="Shape 129"/>
          <p:cNvSpPr txBox="1"/>
          <p:nvPr>
            <p:ph idx="1" type="body"/>
          </p:nvPr>
        </p:nvSpPr>
        <p:spPr>
          <a:xfrm rot="5400000">
            <a:off x="3035281" y="-197358"/>
            <a:ext cx="3880773" cy="8596668"/>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30" name="Shape 130"/>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31" name="Shape 131"/>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32" name="Shape 132"/>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3" name="Shape 133"/>
        <p:cNvGrpSpPr/>
        <p:nvPr/>
      </p:nvGrpSpPr>
      <p:grpSpPr>
        <a:xfrm>
          <a:off x="0" y="0"/>
          <a:ext cx="0" cy="0"/>
          <a:chOff x="0" y="0"/>
          <a:chExt cx="0" cy="0"/>
        </a:xfrm>
      </p:grpSpPr>
      <p:sp>
        <p:nvSpPr>
          <p:cNvPr id="134" name="Shape 134"/>
          <p:cNvSpPr txBox="1"/>
          <p:nvPr>
            <p:ph type="title"/>
          </p:nvPr>
        </p:nvSpPr>
        <p:spPr>
          <a:xfrm rot="5400000">
            <a:off x="5994318" y="2582952"/>
            <a:ext cx="5251450" cy="1304742"/>
          </a:xfrm>
          <a:prstGeom prst="rect">
            <a:avLst/>
          </a:prstGeom>
          <a:noFill/>
          <a:ln>
            <a:noFill/>
          </a:ln>
        </p:spPr>
        <p:txBody>
          <a:bodyPr anchorCtr="0" anchor="ctr" bIns="91425" lIns="91425" rIns="91425"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35" name="Shape 135"/>
          <p:cNvSpPr txBox="1"/>
          <p:nvPr>
            <p:ph idx="1" type="body"/>
          </p:nvPr>
        </p:nvSpPr>
        <p:spPr>
          <a:xfrm rot="5400000">
            <a:off x="1581685" y="-294750"/>
            <a:ext cx="5251449" cy="706014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36" name="Shape 136"/>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37" name="Shape 137"/>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38" name="Shape 138"/>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39" name="Shape 39"/>
        <p:cNvGrpSpPr/>
        <p:nvPr/>
      </p:nvGrpSpPr>
      <p:grpSpPr>
        <a:xfrm>
          <a:off x="0" y="0"/>
          <a:ext cx="0" cy="0"/>
          <a:chOff x="0" y="0"/>
          <a:chExt cx="0" cy="0"/>
        </a:xfrm>
      </p:grpSpPr>
      <p:sp>
        <p:nvSpPr>
          <p:cNvPr id="40" name="Shape 40"/>
          <p:cNvSpPr txBox="1"/>
          <p:nvPr>
            <p:ph type="title"/>
          </p:nvPr>
        </p:nvSpPr>
        <p:spPr>
          <a:xfrm>
            <a:off x="677333" y="609600"/>
            <a:ext cx="8596668" cy="1320800"/>
          </a:xfrm>
          <a:prstGeom prst="rect">
            <a:avLst/>
          </a:prstGeom>
          <a:noFill/>
          <a:ln>
            <a:noFill/>
          </a:ln>
        </p:spPr>
        <p:txBody>
          <a:bodyPr anchorCtr="0" anchor="t" bIns="91425" lIns="91425" rIns="91425"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41" name="Shape 41"/>
          <p:cNvSpPr txBox="1"/>
          <p:nvPr>
            <p:ph idx="1" type="body"/>
          </p:nvPr>
        </p:nvSpPr>
        <p:spPr>
          <a:xfrm>
            <a:off x="677333" y="2160589"/>
            <a:ext cx="8596668" cy="3880773"/>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42" name="Shape 42"/>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44" name="Shape 44"/>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45" name="Shape 45"/>
        <p:cNvGrpSpPr/>
        <p:nvPr/>
      </p:nvGrpSpPr>
      <p:grpSpPr>
        <a:xfrm>
          <a:off x="0" y="0"/>
          <a:ext cx="0" cy="0"/>
          <a:chOff x="0" y="0"/>
          <a:chExt cx="0" cy="0"/>
        </a:xfrm>
      </p:grpSpPr>
      <p:sp>
        <p:nvSpPr>
          <p:cNvPr id="46" name="Shape 46"/>
          <p:cNvSpPr txBox="1"/>
          <p:nvPr>
            <p:ph type="title"/>
          </p:nvPr>
        </p:nvSpPr>
        <p:spPr>
          <a:xfrm>
            <a:off x="677335" y="2700866"/>
            <a:ext cx="8596668" cy="1826580"/>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Trebuchet MS"/>
              <a:buNone/>
              <a:defRPr b="0" i="0" sz="40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47" name="Shape 47"/>
          <p:cNvSpPr txBox="1"/>
          <p:nvPr>
            <p:ph idx="1" type="body"/>
          </p:nvPr>
        </p:nvSpPr>
        <p:spPr>
          <a:xfrm>
            <a:off x="677335" y="4527448"/>
            <a:ext cx="8596668" cy="8603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rgbClr val="7F7F7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48" name="Shape 48"/>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49" name="Shape 49"/>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50" name="Shape 50"/>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1" name="Shape 51"/>
        <p:cNvGrpSpPr/>
        <p:nvPr/>
      </p:nvGrpSpPr>
      <p:grpSpPr>
        <a:xfrm>
          <a:off x="0" y="0"/>
          <a:ext cx="0" cy="0"/>
          <a:chOff x="0" y="0"/>
          <a:chExt cx="0" cy="0"/>
        </a:xfrm>
      </p:grpSpPr>
      <p:sp>
        <p:nvSpPr>
          <p:cNvPr id="52" name="Shape 52"/>
          <p:cNvSpPr txBox="1"/>
          <p:nvPr>
            <p:ph type="title"/>
          </p:nvPr>
        </p:nvSpPr>
        <p:spPr>
          <a:xfrm>
            <a:off x="677333" y="609600"/>
            <a:ext cx="8596668" cy="1320800"/>
          </a:xfrm>
          <a:prstGeom prst="rect">
            <a:avLst/>
          </a:prstGeom>
          <a:noFill/>
          <a:ln>
            <a:noFill/>
          </a:ln>
        </p:spPr>
        <p:txBody>
          <a:bodyPr anchorCtr="0" anchor="t" bIns="91425" lIns="91425" rIns="91425"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3" name="Shape 53"/>
          <p:cNvSpPr txBox="1"/>
          <p:nvPr>
            <p:ph idx="1" type="body"/>
          </p:nvPr>
        </p:nvSpPr>
        <p:spPr>
          <a:xfrm>
            <a:off x="677333" y="2160589"/>
            <a:ext cx="4184035" cy="3880771"/>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54" name="Shape 54"/>
          <p:cNvSpPr txBox="1"/>
          <p:nvPr>
            <p:ph idx="2" type="body"/>
          </p:nvPr>
        </p:nvSpPr>
        <p:spPr>
          <a:xfrm>
            <a:off x="5089969" y="2160589"/>
            <a:ext cx="4184033" cy="3880773"/>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55" name="Shape 55"/>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58" name="Shape 58"/>
        <p:cNvGrpSpPr/>
        <p:nvPr/>
      </p:nvGrpSpPr>
      <p:grpSpPr>
        <a:xfrm>
          <a:off x="0" y="0"/>
          <a:ext cx="0" cy="0"/>
          <a:chOff x="0" y="0"/>
          <a:chExt cx="0" cy="0"/>
        </a:xfrm>
      </p:grpSpPr>
      <p:sp>
        <p:nvSpPr>
          <p:cNvPr id="59" name="Shape 59"/>
          <p:cNvSpPr txBox="1"/>
          <p:nvPr>
            <p:ph type="title"/>
          </p:nvPr>
        </p:nvSpPr>
        <p:spPr>
          <a:xfrm>
            <a:off x="677333" y="609600"/>
            <a:ext cx="8596668" cy="1320800"/>
          </a:xfrm>
          <a:prstGeom prst="rect">
            <a:avLst/>
          </a:prstGeom>
          <a:noFill/>
          <a:ln>
            <a:noFill/>
          </a:ln>
        </p:spPr>
        <p:txBody>
          <a:bodyPr anchorCtr="0" anchor="t" bIns="91425" lIns="91425" rIns="91425"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0" name="Shape 60"/>
          <p:cNvSpPr txBox="1"/>
          <p:nvPr>
            <p:ph idx="1" type="body"/>
          </p:nvPr>
        </p:nvSpPr>
        <p:spPr>
          <a:xfrm>
            <a:off x="675745" y="2160983"/>
            <a:ext cx="4185622"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9pPr>
          </a:lstStyle>
          <a:p/>
        </p:txBody>
      </p:sp>
      <p:sp>
        <p:nvSpPr>
          <p:cNvPr id="61" name="Shape 61"/>
          <p:cNvSpPr txBox="1"/>
          <p:nvPr>
            <p:ph idx="2" type="body"/>
          </p:nvPr>
        </p:nvSpPr>
        <p:spPr>
          <a:xfrm>
            <a:off x="675745" y="2737244"/>
            <a:ext cx="4185622" cy="3304117"/>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62" name="Shape 62"/>
          <p:cNvSpPr txBox="1"/>
          <p:nvPr>
            <p:ph idx="3" type="body"/>
          </p:nvPr>
        </p:nvSpPr>
        <p:spPr>
          <a:xfrm>
            <a:off x="5088382" y="2160983"/>
            <a:ext cx="4185617"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9pPr>
          </a:lstStyle>
          <a:p/>
        </p:txBody>
      </p:sp>
      <p:sp>
        <p:nvSpPr>
          <p:cNvPr id="63" name="Shape 63"/>
          <p:cNvSpPr txBox="1"/>
          <p:nvPr>
            <p:ph idx="4" type="body"/>
          </p:nvPr>
        </p:nvSpPr>
        <p:spPr>
          <a:xfrm>
            <a:off x="5088383" y="2737244"/>
            <a:ext cx="4185616" cy="3304117"/>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64" name="Shape 64"/>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66" name="Shape 66"/>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7" name="Shape 67"/>
        <p:cNvGrpSpPr/>
        <p:nvPr/>
      </p:nvGrpSpPr>
      <p:grpSpPr>
        <a:xfrm>
          <a:off x="0" y="0"/>
          <a:ext cx="0" cy="0"/>
          <a:chOff x="0" y="0"/>
          <a:chExt cx="0" cy="0"/>
        </a:xfrm>
      </p:grpSpPr>
      <p:sp>
        <p:nvSpPr>
          <p:cNvPr id="68" name="Shape 68"/>
          <p:cNvSpPr txBox="1"/>
          <p:nvPr>
            <p:ph type="title"/>
          </p:nvPr>
        </p:nvSpPr>
        <p:spPr>
          <a:xfrm>
            <a:off x="677333" y="609600"/>
            <a:ext cx="8596668" cy="1320800"/>
          </a:xfrm>
          <a:prstGeom prst="rect">
            <a:avLst/>
          </a:prstGeom>
          <a:noFill/>
          <a:ln>
            <a:noFill/>
          </a:ln>
        </p:spPr>
        <p:txBody>
          <a:bodyPr anchorCtr="0" anchor="t" bIns="91425" lIns="91425" rIns="91425"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9" name="Shape 69"/>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70" name="Shape 70"/>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71" name="Shape 71"/>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2" name="Shape 72"/>
        <p:cNvGrpSpPr/>
        <p:nvPr/>
      </p:nvGrpSpPr>
      <p:grpSpPr>
        <a:xfrm>
          <a:off x="0" y="0"/>
          <a:ext cx="0" cy="0"/>
          <a:chOff x="0" y="0"/>
          <a:chExt cx="0" cy="0"/>
        </a:xfrm>
      </p:grpSpPr>
      <p:sp>
        <p:nvSpPr>
          <p:cNvPr id="73" name="Shape 73"/>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75" name="Shape 75"/>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76" name="Shape 76"/>
        <p:cNvGrpSpPr/>
        <p:nvPr/>
      </p:nvGrpSpPr>
      <p:grpSpPr>
        <a:xfrm>
          <a:off x="0" y="0"/>
          <a:ext cx="0" cy="0"/>
          <a:chOff x="0" y="0"/>
          <a:chExt cx="0" cy="0"/>
        </a:xfrm>
      </p:grpSpPr>
      <p:sp>
        <p:nvSpPr>
          <p:cNvPr id="77" name="Shape 77"/>
          <p:cNvSpPr txBox="1"/>
          <p:nvPr>
            <p:ph type="title"/>
          </p:nvPr>
        </p:nvSpPr>
        <p:spPr>
          <a:xfrm>
            <a:off x="677333" y="1498604"/>
            <a:ext cx="3854527" cy="1278465"/>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Trebuchet MS"/>
              <a:buNone/>
              <a:defRPr b="0" i="0" sz="20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78" name="Shape 78"/>
          <p:cNvSpPr txBox="1"/>
          <p:nvPr>
            <p:ph idx="1" type="body"/>
          </p:nvPr>
        </p:nvSpPr>
        <p:spPr>
          <a:xfrm>
            <a:off x="4760460" y="514924"/>
            <a:ext cx="4513540" cy="5526437"/>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79" name="Shape 79"/>
          <p:cNvSpPr txBox="1"/>
          <p:nvPr>
            <p:ph idx="2" type="body"/>
          </p:nvPr>
        </p:nvSpPr>
        <p:spPr>
          <a:xfrm>
            <a:off x="677333" y="2777068"/>
            <a:ext cx="3854527" cy="2584448"/>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Trebuchet MS"/>
                <a:ea typeface="Trebuchet MS"/>
                <a:cs typeface="Trebuchet MS"/>
                <a:sym typeface="Trebuchet MS"/>
              </a:defRPr>
            </a:lvl1pPr>
            <a:lvl2pPr indent="-12562" lvl="1" marL="457063" marR="0" rtl="0" algn="l">
              <a:spcBef>
                <a:spcPts val="1000"/>
              </a:spcBef>
              <a:spcAft>
                <a:spcPts val="0"/>
              </a:spcAft>
              <a:buClr>
                <a:schemeClr val="accent1"/>
              </a:buClr>
              <a:buFont typeface="Noto Sans Symbols"/>
              <a:buNone/>
              <a:defRPr b="0" i="0" sz="1400" u="none" cap="none" strike="noStrike">
                <a:solidFill>
                  <a:srgbClr val="3F3F3F"/>
                </a:solidFill>
                <a:latin typeface="Trebuchet MS"/>
                <a:ea typeface="Trebuchet MS"/>
                <a:cs typeface="Trebuchet MS"/>
                <a:sym typeface="Trebuchet MS"/>
              </a:defRPr>
            </a:lvl2pPr>
            <a:lvl3pPr indent="-12425" lvl="2" marL="914126"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3pPr>
            <a:lvl4pPr indent="-12288" lvl="3" marL="1371189"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4pPr>
            <a:lvl5pPr indent="-12151" lvl="4" marL="1828251"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5pPr>
            <a:lvl6pPr indent="-12013" lvl="5" marL="2285314"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6pPr>
            <a:lvl7pPr indent="-11876" lvl="6" marL="2742377"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7pPr>
            <a:lvl8pPr indent="-11739" lvl="7" marL="3199440"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8pPr>
            <a:lvl9pPr indent="-11603" lvl="8" marL="3656503"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9pPr>
          </a:lstStyle>
          <a:p/>
        </p:txBody>
      </p:sp>
      <p:sp>
        <p:nvSpPr>
          <p:cNvPr id="80" name="Shape 80"/>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83" name="Shape 83"/>
        <p:cNvGrpSpPr/>
        <p:nvPr/>
      </p:nvGrpSpPr>
      <p:grpSpPr>
        <a:xfrm>
          <a:off x="0" y="0"/>
          <a:ext cx="0" cy="0"/>
          <a:chOff x="0" y="0"/>
          <a:chExt cx="0" cy="0"/>
        </a:xfrm>
      </p:grpSpPr>
      <p:sp>
        <p:nvSpPr>
          <p:cNvPr id="84" name="Shape 84"/>
          <p:cNvSpPr txBox="1"/>
          <p:nvPr>
            <p:ph type="title"/>
          </p:nvPr>
        </p:nvSpPr>
        <p:spPr>
          <a:xfrm>
            <a:off x="677333" y="4800600"/>
            <a:ext cx="8596667" cy="566737"/>
          </a:xfrm>
          <a:prstGeom prst="rect">
            <a:avLst/>
          </a:prstGeom>
          <a:noFill/>
          <a:ln>
            <a:noFill/>
          </a:ln>
        </p:spPr>
        <p:txBody>
          <a:bodyPr anchorCtr="0" anchor="b" bIns="91425" lIns="91425" rIns="91425" tIns="91425"/>
          <a:lstStyle>
            <a:lvl1pPr indent="0" lvl="0" marL="0" marR="0" rtl="0" algn="l">
              <a:spcBef>
                <a:spcPts val="0"/>
              </a:spcBef>
              <a:buClr>
                <a:schemeClr val="accent1"/>
              </a:buClr>
              <a:buFont typeface="Trebuchet MS"/>
              <a:buNone/>
              <a:defRPr b="0" i="0" sz="2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85" name="Shape 85"/>
          <p:cNvSpPr/>
          <p:nvPr>
            <p:ph idx="2" type="pic"/>
          </p:nvPr>
        </p:nvSpPr>
        <p:spPr>
          <a:xfrm>
            <a:off x="677333" y="609600"/>
            <a:ext cx="8596668" cy="3845718"/>
          </a:xfrm>
          <a:prstGeom prst="rect">
            <a:avLst/>
          </a:prstGeom>
          <a:noFill/>
          <a:ln>
            <a:noFill/>
          </a:ln>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9pPr>
          </a:lstStyle>
          <a:p/>
        </p:txBody>
      </p:sp>
      <p:sp>
        <p:nvSpPr>
          <p:cNvPr id="86" name="Shape 86"/>
          <p:cNvSpPr txBox="1"/>
          <p:nvPr>
            <p:ph idx="1" type="body"/>
          </p:nvPr>
        </p:nvSpPr>
        <p:spPr>
          <a:xfrm>
            <a:off x="677333" y="5367337"/>
            <a:ext cx="8596667" cy="674024"/>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9pPr>
          </a:lstStyle>
          <a:p/>
        </p:txBody>
      </p:sp>
      <p:sp>
        <p:nvSpPr>
          <p:cNvPr id="87" name="Shape 87"/>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88" name="Shape 88"/>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89" name="Shape 89"/>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grpSp>
        <p:nvGrpSpPr>
          <p:cNvPr id="6" name="Shape 6"/>
          <p:cNvGrpSpPr/>
          <p:nvPr/>
        </p:nvGrpSpPr>
        <p:grpSpPr>
          <a:xfrm>
            <a:off x="0" y="-8466"/>
            <a:ext cx="12192000" cy="6866467"/>
            <a:chOff x="0" y="-8466"/>
            <a:chExt cx="12192000" cy="6866467"/>
          </a:xfrm>
        </p:grpSpPr>
        <p:cxnSp>
          <p:nvCxnSpPr>
            <p:cNvPr id="7" name="Shape 7"/>
            <p:cNvCxnSpPr/>
            <p:nvPr/>
          </p:nvCxnSpPr>
          <p:spPr>
            <a:xfrm>
              <a:off x="9371011" y="0"/>
              <a:ext cx="1219199" cy="6858000"/>
            </a:xfrm>
            <a:prstGeom prst="straightConnector1">
              <a:avLst/>
            </a:prstGeom>
            <a:noFill/>
            <a:ln cap="flat" cmpd="sng" w="9525">
              <a:solidFill>
                <a:srgbClr val="BFBFBF"/>
              </a:solidFill>
              <a:prstDash val="solid"/>
              <a:round/>
              <a:headEnd len="med" w="med" type="none"/>
              <a:tailEnd len="med" w="med" type="none"/>
            </a:ln>
          </p:spPr>
        </p:cxnSp>
        <p:cxnSp>
          <p:nvCxnSpPr>
            <p:cNvPr id="8" name="Shape 8"/>
            <p:cNvCxnSpPr/>
            <p:nvPr/>
          </p:nvCxnSpPr>
          <p:spPr>
            <a:xfrm flipH="1">
              <a:off x="7425266" y="3681412"/>
              <a:ext cx="4763558" cy="3176586"/>
            </a:xfrm>
            <a:prstGeom prst="straightConnector1">
              <a:avLst/>
            </a:prstGeom>
            <a:noFill/>
            <a:ln cap="flat" cmpd="sng" w="9525">
              <a:solidFill>
                <a:srgbClr val="D8D8D8"/>
              </a:solidFill>
              <a:prstDash val="solid"/>
              <a:round/>
              <a:headEnd len="med" w="med" type="none"/>
              <a:tailEnd len="med" w="med" type="none"/>
            </a:ln>
          </p:spPr>
        </p:cxnSp>
        <p:sp>
          <p:nvSpPr>
            <p:cNvPr id="9" name="Shape 9"/>
            <p:cNvSpPr/>
            <p:nvPr/>
          </p:nvSpPr>
          <p:spPr>
            <a:xfrm>
              <a:off x="9181475" y="-8466"/>
              <a:ext cx="3007348" cy="6866467"/>
            </a:xfrm>
            <a:custGeom>
              <a:pathLst>
                <a:path extrusionOk="0" h="120000" w="120000">
                  <a:moveTo>
                    <a:pt x="81621" y="0"/>
                  </a:moveTo>
                  <a:lnTo>
                    <a:pt x="120000" y="0"/>
                  </a:lnTo>
                  <a:lnTo>
                    <a:pt x="120000" y="119999"/>
                  </a:lnTo>
                  <a:lnTo>
                    <a:pt x="0" y="119999"/>
                  </a:lnTo>
                  <a:lnTo>
                    <a:pt x="81621" y="0"/>
                  </a:lnTo>
                  <a:close/>
                </a:path>
              </a:pathLst>
            </a:custGeom>
            <a:solidFill>
              <a:schemeClr val="accent1">
                <a:alpha val="29803"/>
              </a:schemeClr>
            </a:solidFill>
            <a:ln>
              <a:noFill/>
            </a:ln>
          </p:spPr>
        </p:sp>
        <p:sp>
          <p:nvSpPr>
            <p:cNvPr id="10" name="Shape 10"/>
            <p:cNvSpPr/>
            <p:nvPr/>
          </p:nvSpPr>
          <p:spPr>
            <a:xfrm>
              <a:off x="9603442" y="-8466"/>
              <a:ext cx="2588558" cy="6866467"/>
            </a:xfrm>
            <a:custGeom>
              <a:pathLst>
                <a:path extrusionOk="0" h="120000" w="120000">
                  <a:moveTo>
                    <a:pt x="0" y="0"/>
                  </a:moveTo>
                  <a:lnTo>
                    <a:pt x="120000" y="0"/>
                  </a:lnTo>
                  <a:lnTo>
                    <a:pt x="120000" y="119999"/>
                  </a:lnTo>
                  <a:lnTo>
                    <a:pt x="56067" y="119999"/>
                  </a:lnTo>
                  <a:lnTo>
                    <a:pt x="0" y="0"/>
                  </a:lnTo>
                  <a:close/>
                </a:path>
              </a:pathLst>
            </a:custGeom>
            <a:solidFill>
              <a:schemeClr val="accent1">
                <a:alpha val="20000"/>
              </a:schemeClr>
            </a:solidFill>
            <a:ln>
              <a:noFill/>
            </a:ln>
          </p:spPr>
        </p:sp>
        <p:sp>
          <p:nvSpPr>
            <p:cNvPr id="11" name="Shape 11"/>
            <p:cNvSpPr/>
            <p:nvPr/>
          </p:nvSpPr>
          <p:spPr>
            <a:xfrm>
              <a:off x="8932332" y="3048000"/>
              <a:ext cx="3259667" cy="3809999"/>
            </a:xfrm>
            <a:prstGeom prst="triangle">
              <a:avLst>
                <a:gd fmla="val 100000" name="adj"/>
              </a:avLst>
            </a:prstGeom>
            <a:solidFill>
              <a:schemeClr val="accent2">
                <a:alpha val="71764"/>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9334500" y="-8466"/>
              <a:ext cx="2854326" cy="6866467"/>
            </a:xfrm>
            <a:custGeom>
              <a:pathLst>
                <a:path extrusionOk="0" h="120000" w="120000">
                  <a:moveTo>
                    <a:pt x="0" y="0"/>
                  </a:moveTo>
                  <a:lnTo>
                    <a:pt x="120000" y="0"/>
                  </a:lnTo>
                  <a:lnTo>
                    <a:pt x="120000" y="119999"/>
                  </a:lnTo>
                  <a:lnTo>
                    <a:pt x="103873" y="119999"/>
                  </a:lnTo>
                  <a:lnTo>
                    <a:pt x="0" y="0"/>
                  </a:lnTo>
                  <a:close/>
                </a:path>
              </a:pathLst>
            </a:custGeom>
            <a:solidFill>
              <a:srgbClr val="3F7818">
                <a:alpha val="69803"/>
              </a:srgbClr>
            </a:solidFill>
            <a:ln>
              <a:noFill/>
            </a:ln>
          </p:spPr>
        </p:sp>
        <p:sp>
          <p:nvSpPr>
            <p:cNvPr id="13" name="Shape 13"/>
            <p:cNvSpPr/>
            <p:nvPr/>
          </p:nvSpPr>
          <p:spPr>
            <a:xfrm>
              <a:off x="10898729" y="-8466"/>
              <a:ext cx="1290093" cy="6866467"/>
            </a:xfrm>
            <a:custGeom>
              <a:pathLst>
                <a:path extrusionOk="0" h="120000" w="120000">
                  <a:moveTo>
                    <a:pt x="94852" y="0"/>
                  </a:moveTo>
                  <a:lnTo>
                    <a:pt x="120000" y="0"/>
                  </a:lnTo>
                  <a:lnTo>
                    <a:pt x="120000" y="120000"/>
                  </a:lnTo>
                  <a:lnTo>
                    <a:pt x="0" y="120000"/>
                  </a:lnTo>
                  <a:lnTo>
                    <a:pt x="94852" y="0"/>
                  </a:lnTo>
                  <a:close/>
                </a:path>
              </a:pathLst>
            </a:custGeom>
            <a:solidFill>
              <a:srgbClr val="BFE471">
                <a:alpha val="69803"/>
              </a:srgbClr>
            </a:solidFill>
            <a:ln>
              <a:noFill/>
            </a:ln>
          </p:spPr>
        </p:sp>
        <p:sp>
          <p:nvSpPr>
            <p:cNvPr id="14" name="Shape 14"/>
            <p:cNvSpPr/>
            <p:nvPr/>
          </p:nvSpPr>
          <p:spPr>
            <a:xfrm>
              <a:off x="10938999" y="-8466"/>
              <a:ext cx="1249825" cy="6866467"/>
            </a:xfrm>
            <a:custGeom>
              <a:pathLst>
                <a:path extrusionOk="0" h="120000" w="120000">
                  <a:moveTo>
                    <a:pt x="0" y="0"/>
                  </a:moveTo>
                  <a:lnTo>
                    <a:pt x="120000" y="0"/>
                  </a:lnTo>
                  <a:lnTo>
                    <a:pt x="120000" y="120000"/>
                  </a:lnTo>
                  <a:lnTo>
                    <a:pt x="106515" y="120000"/>
                  </a:lnTo>
                  <a:lnTo>
                    <a:pt x="0" y="0"/>
                  </a:lnTo>
                  <a:close/>
                </a:path>
              </a:pathLst>
            </a:custGeom>
            <a:solidFill>
              <a:schemeClr val="accent1">
                <a:alpha val="64705"/>
              </a:schemeClr>
            </a:solidFill>
            <a:ln>
              <a:noFill/>
            </a:ln>
          </p:spPr>
        </p:sp>
        <p:sp>
          <p:nvSpPr>
            <p:cNvPr id="15" name="Shape 15"/>
            <p:cNvSpPr/>
            <p:nvPr/>
          </p:nvSpPr>
          <p:spPr>
            <a:xfrm>
              <a:off x="10371665" y="3589867"/>
              <a:ext cx="1817159" cy="3268132"/>
            </a:xfrm>
            <a:prstGeom prst="triangle">
              <a:avLst>
                <a:gd fmla="val 100000" name="adj"/>
              </a:avLst>
            </a:prstGeom>
            <a:solidFill>
              <a:schemeClr val="accent1">
                <a:alpha val="80000"/>
              </a:schemeClr>
            </a:solidFill>
            <a:ln>
              <a:noFill/>
            </a:ln>
          </p:spPr>
          <p:txBody>
            <a:bodyPr anchorCtr="0" anchor="ctr" bIns="91425" lIns="91425" rIns="91425" tIns="91425">
              <a:noAutofit/>
            </a:bodyPr>
            <a:lstStyle/>
            <a:p>
              <a:pPr lvl="0">
                <a:spcBef>
                  <a:spcPts val="0"/>
                </a:spcBef>
                <a:buNone/>
              </a:pPr>
              <a:r>
                <a:t/>
              </a:r>
              <a:endParaRPr/>
            </a:p>
          </p:txBody>
        </p:sp>
        <p:sp>
          <p:nvSpPr>
            <p:cNvPr id="16" name="Shape 16"/>
            <p:cNvSpPr/>
            <p:nvPr/>
          </p:nvSpPr>
          <p:spPr>
            <a:xfrm>
              <a:off x="0" y="4013200"/>
              <a:ext cx="448732" cy="2844800"/>
            </a:xfrm>
            <a:prstGeom prst="triangle">
              <a:avLst>
                <a:gd fmla="val 0" name="adj"/>
              </a:avLst>
            </a:prstGeom>
            <a:solidFill>
              <a:schemeClr val="accent1">
                <a:alpha val="84705"/>
              </a:schemeClr>
            </a:solidFill>
            <a:ln>
              <a:noFill/>
            </a:ln>
          </p:spPr>
          <p:txBody>
            <a:bodyPr anchorCtr="0" anchor="ctr" bIns="91425" lIns="91425" rIns="91425" tIns="91425">
              <a:noAutofit/>
            </a:bodyPr>
            <a:lstStyle/>
            <a:p>
              <a:pPr lvl="0">
                <a:spcBef>
                  <a:spcPts val="0"/>
                </a:spcBef>
                <a:buNone/>
              </a:pPr>
              <a:r>
                <a:t/>
              </a:r>
              <a:endParaRPr/>
            </a:p>
          </p:txBody>
        </p:sp>
      </p:grpSp>
      <p:sp>
        <p:nvSpPr>
          <p:cNvPr id="17" name="Shape 17"/>
          <p:cNvSpPr txBox="1"/>
          <p:nvPr>
            <p:ph type="title"/>
          </p:nvPr>
        </p:nvSpPr>
        <p:spPr>
          <a:xfrm>
            <a:off x="677333" y="609600"/>
            <a:ext cx="8596668" cy="1320800"/>
          </a:xfrm>
          <a:prstGeom prst="rect">
            <a:avLst/>
          </a:prstGeom>
          <a:noFill/>
          <a:ln>
            <a:noFill/>
          </a:ln>
        </p:spPr>
        <p:txBody>
          <a:bodyPr anchorCtr="0" anchor="t" bIns="91425" lIns="91425" rIns="91425"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8" name="Shape 18"/>
          <p:cNvSpPr txBox="1"/>
          <p:nvPr>
            <p:ph idx="1" type="body"/>
          </p:nvPr>
        </p:nvSpPr>
        <p:spPr>
          <a:xfrm>
            <a:off x="677333" y="2160589"/>
            <a:ext cx="8596668" cy="3880773"/>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Shape 19"/>
          <p:cNvSpPr txBox="1"/>
          <p:nvPr>
            <p:ph idx="10" type="dt"/>
          </p:nvPr>
        </p:nvSpPr>
        <p:spPr>
          <a:xfrm>
            <a:off x="7205132" y="6041362"/>
            <a:ext cx="911938" cy="365125"/>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20" name="Shape 20"/>
          <p:cNvSpPr txBox="1"/>
          <p:nvPr>
            <p:ph idx="11" type="ftr"/>
          </p:nvPr>
        </p:nvSpPr>
        <p:spPr>
          <a:xfrm>
            <a:off x="677333" y="6041362"/>
            <a:ext cx="6297612"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21" name="Shape 21"/>
          <p:cNvSpPr txBox="1"/>
          <p:nvPr>
            <p:ph idx="12" type="sldNum"/>
          </p:nvPr>
        </p:nvSpPr>
        <p:spPr>
          <a:xfrm>
            <a:off x="8590663" y="6041362"/>
            <a:ext cx="68333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5.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6.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9.png"/><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0.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0.png"/><Relationship Id="rId4" Type="http://schemas.openxmlformats.org/officeDocument/2006/relationships/image" Target="../media/image0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2.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6.png"/><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7.pn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ctrTitle"/>
          </p:nvPr>
        </p:nvSpPr>
        <p:spPr>
          <a:xfrm>
            <a:off x="1507066" y="2404533"/>
            <a:ext cx="7766936" cy="1646301"/>
          </a:xfrm>
          <a:prstGeom prst="rect">
            <a:avLst/>
          </a:prstGeom>
          <a:noFill/>
          <a:ln>
            <a:noFill/>
          </a:ln>
        </p:spPr>
        <p:txBody>
          <a:bodyPr anchorCtr="0" anchor="b" bIns="45700" lIns="91425" rIns="91425" tIns="45700">
            <a:noAutofit/>
          </a:bodyPr>
          <a:lstStyle/>
          <a:p>
            <a:pPr indent="0" lvl="0" marL="0" marR="0" rtl="0" algn="r">
              <a:spcBef>
                <a:spcPts val="0"/>
              </a:spcBef>
              <a:buClr>
                <a:schemeClr val="accent1"/>
              </a:buClr>
              <a:buSzPct val="25000"/>
              <a:buFont typeface="Trebuchet MS"/>
              <a:buNone/>
            </a:pPr>
            <a:r>
              <a:rPr lang="en-US"/>
              <a:t>Software-Defined Radio Beamforming</a:t>
            </a:r>
          </a:p>
        </p:txBody>
      </p:sp>
      <p:sp>
        <p:nvSpPr>
          <p:cNvPr id="144" name="Shape 144"/>
          <p:cNvSpPr txBox="1"/>
          <p:nvPr>
            <p:ph idx="1" type="subTitle"/>
          </p:nvPr>
        </p:nvSpPr>
        <p:spPr>
          <a:xfrm>
            <a:off x="1507066" y="4050832"/>
            <a:ext cx="7766936" cy="10968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Clr>
                <a:schemeClr val="accent1"/>
              </a:buClr>
              <a:buSzPct val="25000"/>
              <a:buFont typeface="Noto Sans Symbols"/>
              <a:buNone/>
            </a:pPr>
            <a:r>
              <a:rPr lang="en-US"/>
              <a:t>Direction of Arrival (DOA) Analysis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Time Difference Of Arrival - Gnuradio</a:t>
            </a:r>
          </a:p>
        </p:txBody>
      </p:sp>
      <p:sp>
        <p:nvSpPr>
          <p:cNvPr id="202" name="Shape 202"/>
          <p:cNvSpPr txBox="1"/>
          <p:nvPr>
            <p:ph idx="1" type="body"/>
          </p:nvPr>
        </p:nvSpPr>
        <p:spPr>
          <a:xfrm>
            <a:off x="677324" y="1518900"/>
            <a:ext cx="8935200" cy="2459100"/>
          </a:xfrm>
          <a:prstGeom prst="rect">
            <a:avLst/>
          </a:prstGeom>
        </p:spPr>
        <p:txBody>
          <a:bodyPr anchorCtr="0" anchor="t" bIns="91425" lIns="91425" rIns="91425" tIns="91425">
            <a:noAutofit/>
          </a:bodyPr>
          <a:lstStyle/>
          <a:p>
            <a:pPr indent="0" lvl="0" marL="0" rtl="0">
              <a:spcBef>
                <a:spcPts val="0"/>
              </a:spcBef>
              <a:buNone/>
            </a:pPr>
            <a:r>
              <a:t/>
            </a:r>
            <a:endParaRPr sz="2400"/>
          </a:p>
          <a:p>
            <a:pPr indent="0" lvl="0" marL="0" rtl="0">
              <a:spcBef>
                <a:spcPts val="0"/>
              </a:spcBef>
              <a:buNone/>
            </a:pPr>
            <a:r>
              <a:t/>
            </a:r>
            <a:endParaRPr sz="2400"/>
          </a:p>
        </p:txBody>
      </p:sp>
      <p:pic>
        <p:nvPicPr>
          <p:cNvPr id="203" name="Shape 203"/>
          <p:cNvPicPr preferRelativeResize="0"/>
          <p:nvPr/>
        </p:nvPicPr>
        <p:blipFill>
          <a:blip r:embed="rId3">
            <a:alphaModFix/>
          </a:blip>
          <a:stretch>
            <a:fillRect/>
          </a:stretch>
        </p:blipFill>
        <p:spPr>
          <a:xfrm>
            <a:off x="677325" y="2092500"/>
            <a:ext cx="10744200" cy="3619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Time Difference Of Arrival</a:t>
            </a:r>
          </a:p>
        </p:txBody>
      </p:sp>
      <p:sp>
        <p:nvSpPr>
          <p:cNvPr id="209" name="Shape 209"/>
          <p:cNvSpPr txBox="1"/>
          <p:nvPr>
            <p:ph idx="1" type="body"/>
          </p:nvPr>
        </p:nvSpPr>
        <p:spPr>
          <a:xfrm>
            <a:off x="677324" y="1518900"/>
            <a:ext cx="8935200" cy="2459100"/>
          </a:xfrm>
          <a:prstGeom prst="rect">
            <a:avLst/>
          </a:prstGeom>
        </p:spPr>
        <p:txBody>
          <a:bodyPr anchorCtr="0" anchor="t" bIns="91425" lIns="91425" rIns="91425" tIns="91425">
            <a:noAutofit/>
          </a:bodyPr>
          <a:lstStyle/>
          <a:p>
            <a:pPr indent="0" lvl="0" marL="0" rtl="0">
              <a:spcBef>
                <a:spcPts val="0"/>
              </a:spcBef>
              <a:buNone/>
            </a:pPr>
            <a:r>
              <a:rPr lang="en-US" sz="2400"/>
              <a:t>For electromagnetic waves traveling at the speed of light and a sample rate of 2 MHz, this solution is able to resolve differences of </a:t>
            </a:r>
          </a:p>
          <a:p>
            <a:pPr indent="0" lvl="0" marL="0" rtl="0">
              <a:spcBef>
                <a:spcPts val="0"/>
              </a:spcBef>
              <a:buNone/>
            </a:pPr>
            <a:r>
              <a:t/>
            </a:r>
            <a:endParaRPr sz="2400"/>
          </a:p>
        </p:txBody>
      </p:sp>
      <p:pic>
        <p:nvPicPr>
          <p:cNvPr id="210" name="Shape 210"/>
          <p:cNvPicPr preferRelativeResize="0"/>
          <p:nvPr/>
        </p:nvPicPr>
        <p:blipFill>
          <a:blip r:embed="rId3">
            <a:alphaModFix/>
          </a:blip>
          <a:stretch>
            <a:fillRect/>
          </a:stretch>
        </p:blipFill>
        <p:spPr>
          <a:xfrm>
            <a:off x="2318250" y="3276762"/>
            <a:ext cx="5314950" cy="2562225"/>
          </a:xfrm>
          <a:prstGeom prst="rect">
            <a:avLst/>
          </a:prstGeom>
          <a:noFill/>
          <a:ln>
            <a:noFill/>
          </a:ln>
        </p:spPr>
      </p:pic>
      <p:pic>
        <p:nvPicPr>
          <p:cNvPr id="211" name="Shape 211"/>
          <p:cNvPicPr preferRelativeResize="0"/>
          <p:nvPr/>
        </p:nvPicPr>
        <p:blipFill>
          <a:blip r:embed="rId4">
            <a:alphaModFix/>
          </a:blip>
          <a:stretch>
            <a:fillRect/>
          </a:stretch>
        </p:blipFill>
        <p:spPr>
          <a:xfrm>
            <a:off x="7900075" y="3019599"/>
            <a:ext cx="4087900" cy="3307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Time Difference Of Arrival</a:t>
            </a:r>
          </a:p>
        </p:txBody>
      </p:sp>
      <p:sp>
        <p:nvSpPr>
          <p:cNvPr id="217" name="Shape 217"/>
          <p:cNvSpPr txBox="1"/>
          <p:nvPr>
            <p:ph idx="1" type="body"/>
          </p:nvPr>
        </p:nvSpPr>
        <p:spPr>
          <a:xfrm>
            <a:off x="677324" y="1518900"/>
            <a:ext cx="8935200" cy="2459100"/>
          </a:xfrm>
          <a:prstGeom prst="rect">
            <a:avLst/>
          </a:prstGeom>
        </p:spPr>
        <p:txBody>
          <a:bodyPr anchorCtr="0" anchor="t" bIns="91425" lIns="91425" rIns="91425" tIns="91425">
            <a:noAutofit/>
          </a:bodyPr>
          <a:lstStyle/>
          <a:p>
            <a:pPr indent="0" lvl="0" marL="0" rtl="0">
              <a:spcBef>
                <a:spcPts val="0"/>
              </a:spcBef>
              <a:buNone/>
            </a:pPr>
            <a:r>
              <a:rPr lang="en-US" sz="2400"/>
              <a:t>150 meter resolution does not solve our initial problem, but cross correlation proved to play an important role in calibrations.</a:t>
            </a:r>
          </a:p>
          <a:p>
            <a:pPr indent="0" lvl="0" marL="0" rtl="0">
              <a:spcBef>
                <a:spcPts val="0"/>
              </a:spcBef>
              <a:buNone/>
            </a:pPr>
            <a:r>
              <a:t/>
            </a:r>
            <a:endParaRPr sz="2400"/>
          </a:p>
        </p:txBody>
      </p:sp>
      <p:pic>
        <p:nvPicPr>
          <p:cNvPr id="218" name="Shape 218"/>
          <p:cNvPicPr preferRelativeResize="0"/>
          <p:nvPr/>
        </p:nvPicPr>
        <p:blipFill>
          <a:blip r:embed="rId3">
            <a:alphaModFix/>
          </a:blip>
          <a:stretch>
            <a:fillRect/>
          </a:stretch>
        </p:blipFill>
        <p:spPr>
          <a:xfrm>
            <a:off x="3100975" y="3007074"/>
            <a:ext cx="4087900" cy="330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Phase Subtraction</a:t>
            </a:r>
          </a:p>
        </p:txBody>
      </p:sp>
      <p:sp>
        <p:nvSpPr>
          <p:cNvPr id="224" name="Shape 224"/>
          <p:cNvSpPr txBox="1"/>
          <p:nvPr>
            <p:ph idx="1" type="body"/>
          </p:nvPr>
        </p:nvSpPr>
        <p:spPr>
          <a:xfrm>
            <a:off x="677325" y="1331850"/>
            <a:ext cx="7855500" cy="1797300"/>
          </a:xfrm>
          <a:prstGeom prst="rect">
            <a:avLst/>
          </a:prstGeom>
        </p:spPr>
        <p:txBody>
          <a:bodyPr anchorCtr="0" anchor="t" bIns="91425" lIns="91425" rIns="91425" tIns="91425">
            <a:noAutofit/>
          </a:bodyPr>
          <a:lstStyle/>
          <a:p>
            <a:pPr indent="0" lvl="0" marL="0" rtl="0">
              <a:spcBef>
                <a:spcPts val="0"/>
              </a:spcBef>
              <a:buNone/>
            </a:pPr>
            <a:r>
              <a:rPr lang="en-US" sz="2400"/>
              <a:t>Use the narrow-band assumption to say that the primary difference between the two signals can be represented by a phase shift in the carrier frequency.</a:t>
            </a:r>
          </a:p>
          <a:p>
            <a:pPr indent="0" lvl="0" marL="0" rtl="0">
              <a:spcBef>
                <a:spcPts val="0"/>
              </a:spcBef>
              <a:buNone/>
            </a:pPr>
            <a:r>
              <a:t/>
            </a:r>
            <a:endParaRPr sz="2400"/>
          </a:p>
          <a:p>
            <a:pPr indent="0" lvl="0" marL="0" rtl="0">
              <a:spcBef>
                <a:spcPts val="0"/>
              </a:spcBef>
              <a:buNone/>
            </a:pPr>
            <a:r>
              <a:t/>
            </a:r>
            <a:endParaRPr sz="2400"/>
          </a:p>
        </p:txBody>
      </p:sp>
      <p:pic>
        <p:nvPicPr>
          <p:cNvPr id="225" name="Shape 225"/>
          <p:cNvPicPr preferRelativeResize="0"/>
          <p:nvPr/>
        </p:nvPicPr>
        <p:blipFill>
          <a:blip r:embed="rId3">
            <a:alphaModFix/>
          </a:blip>
          <a:stretch>
            <a:fillRect/>
          </a:stretch>
        </p:blipFill>
        <p:spPr>
          <a:xfrm>
            <a:off x="2046775" y="3266700"/>
            <a:ext cx="5857875" cy="310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Phase Subtraction</a:t>
            </a:r>
          </a:p>
        </p:txBody>
      </p:sp>
      <p:sp>
        <p:nvSpPr>
          <p:cNvPr id="231" name="Shape 231"/>
          <p:cNvSpPr txBox="1"/>
          <p:nvPr>
            <p:ph idx="1" type="body"/>
          </p:nvPr>
        </p:nvSpPr>
        <p:spPr>
          <a:xfrm>
            <a:off x="677324" y="1611750"/>
            <a:ext cx="8935200" cy="2459100"/>
          </a:xfrm>
          <a:prstGeom prst="rect">
            <a:avLst/>
          </a:prstGeom>
        </p:spPr>
        <p:txBody>
          <a:bodyPr anchorCtr="0" anchor="t" bIns="91425" lIns="91425" rIns="91425" tIns="91425">
            <a:noAutofit/>
          </a:bodyPr>
          <a:lstStyle/>
          <a:p>
            <a:pPr indent="0" lvl="0" marL="0" rtl="0">
              <a:spcBef>
                <a:spcPts val="0"/>
              </a:spcBef>
              <a:buNone/>
            </a:pPr>
            <a:r>
              <a:rPr lang="en-US" sz="2400"/>
              <a:t>We can find the value of phi directly by taking the FFT of each signal, and finding the difference between the phase values from the same bins.</a:t>
            </a:r>
          </a:p>
          <a:p>
            <a:pPr indent="0" lvl="0" marL="0" rtl="0">
              <a:spcBef>
                <a:spcPts val="0"/>
              </a:spcBef>
              <a:buNone/>
            </a:pPr>
            <a:r>
              <a:t/>
            </a:r>
            <a:endParaRPr sz="2400"/>
          </a:p>
        </p:txBody>
      </p:sp>
      <p:pic>
        <p:nvPicPr>
          <p:cNvPr id="232" name="Shape 232"/>
          <p:cNvPicPr preferRelativeResize="0"/>
          <p:nvPr/>
        </p:nvPicPr>
        <p:blipFill>
          <a:blip r:embed="rId3">
            <a:alphaModFix/>
          </a:blip>
          <a:stretch>
            <a:fillRect/>
          </a:stretch>
        </p:blipFill>
        <p:spPr>
          <a:xfrm>
            <a:off x="223125" y="3099476"/>
            <a:ext cx="11707775" cy="304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Phase Subtraction</a:t>
            </a:r>
          </a:p>
        </p:txBody>
      </p:sp>
      <p:sp>
        <p:nvSpPr>
          <p:cNvPr id="238" name="Shape 238"/>
          <p:cNvSpPr txBox="1"/>
          <p:nvPr>
            <p:ph idx="1" type="body"/>
          </p:nvPr>
        </p:nvSpPr>
        <p:spPr>
          <a:xfrm>
            <a:off x="677324" y="1611750"/>
            <a:ext cx="8935200" cy="2459100"/>
          </a:xfrm>
          <a:prstGeom prst="rect">
            <a:avLst/>
          </a:prstGeom>
        </p:spPr>
        <p:txBody>
          <a:bodyPr anchorCtr="0" anchor="t" bIns="91425" lIns="91425" rIns="91425" tIns="91425">
            <a:noAutofit/>
          </a:bodyPr>
          <a:lstStyle/>
          <a:p>
            <a:pPr indent="0" lvl="0" marL="0" rtl="0">
              <a:spcBef>
                <a:spcPts val="0"/>
              </a:spcBef>
              <a:buNone/>
            </a:pPr>
            <a:r>
              <a:rPr lang="en-US" sz="2400"/>
              <a:t>Heir block - Phase Diff cc</a:t>
            </a:r>
          </a:p>
          <a:p>
            <a:pPr indent="0" lvl="0" marL="0" rtl="0">
              <a:spcBef>
                <a:spcPts val="0"/>
              </a:spcBef>
              <a:buNone/>
            </a:pPr>
            <a:r>
              <a:t/>
            </a:r>
            <a:endParaRPr sz="2400"/>
          </a:p>
        </p:txBody>
      </p:sp>
      <p:pic>
        <p:nvPicPr>
          <p:cNvPr id="239" name="Shape 239"/>
          <p:cNvPicPr preferRelativeResize="0"/>
          <p:nvPr/>
        </p:nvPicPr>
        <p:blipFill>
          <a:blip r:embed="rId3">
            <a:alphaModFix/>
          </a:blip>
          <a:stretch>
            <a:fillRect/>
          </a:stretch>
        </p:blipFill>
        <p:spPr>
          <a:xfrm>
            <a:off x="127100" y="2824875"/>
            <a:ext cx="11949425" cy="236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452233" y="198000"/>
            <a:ext cx="8596800" cy="1320900"/>
          </a:xfrm>
          <a:prstGeom prst="rect">
            <a:avLst/>
          </a:prstGeom>
        </p:spPr>
        <p:txBody>
          <a:bodyPr anchorCtr="0" anchor="t" bIns="91425" lIns="91425" rIns="91425" tIns="91425">
            <a:noAutofit/>
          </a:bodyPr>
          <a:lstStyle/>
          <a:p>
            <a:pPr lvl="0" rtl="0">
              <a:spcBef>
                <a:spcPts val="0"/>
              </a:spcBef>
              <a:buNone/>
            </a:pPr>
            <a:r>
              <a:rPr lang="en-US"/>
              <a:t>Phase Subtraction</a:t>
            </a:r>
          </a:p>
        </p:txBody>
      </p:sp>
      <p:pic>
        <p:nvPicPr>
          <p:cNvPr id="245" name="Shape 245"/>
          <p:cNvPicPr preferRelativeResize="0"/>
          <p:nvPr/>
        </p:nvPicPr>
        <p:blipFill rotWithShape="1">
          <a:blip r:embed="rId3">
            <a:alphaModFix/>
          </a:blip>
          <a:srcRect b="3484" l="0" r="0" t="0"/>
          <a:stretch/>
        </p:blipFill>
        <p:spPr>
          <a:xfrm>
            <a:off x="547600" y="864275"/>
            <a:ext cx="8661496" cy="5993724"/>
          </a:xfrm>
          <a:prstGeom prst="rect">
            <a:avLst/>
          </a:prstGeom>
          <a:noFill/>
          <a:ln>
            <a:noFill/>
          </a:ln>
        </p:spPr>
      </p:pic>
      <p:pic>
        <p:nvPicPr>
          <p:cNvPr id="246" name="Shape 246"/>
          <p:cNvPicPr preferRelativeResize="0"/>
          <p:nvPr/>
        </p:nvPicPr>
        <p:blipFill>
          <a:blip r:embed="rId4">
            <a:alphaModFix/>
          </a:blip>
          <a:stretch>
            <a:fillRect/>
          </a:stretch>
        </p:blipFill>
        <p:spPr>
          <a:xfrm>
            <a:off x="547600" y="2930425"/>
            <a:ext cx="11440049" cy="392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452233" y="198000"/>
            <a:ext cx="8596800" cy="1320900"/>
          </a:xfrm>
          <a:prstGeom prst="rect">
            <a:avLst/>
          </a:prstGeom>
        </p:spPr>
        <p:txBody>
          <a:bodyPr anchorCtr="0" anchor="t" bIns="91425" lIns="91425" rIns="91425" tIns="91425">
            <a:noAutofit/>
          </a:bodyPr>
          <a:lstStyle/>
          <a:p>
            <a:pPr lvl="0" rtl="0">
              <a:spcBef>
                <a:spcPts val="0"/>
              </a:spcBef>
              <a:buNone/>
            </a:pPr>
            <a:r>
              <a:rPr lang="en-US"/>
              <a:t>Phase Subtraction</a:t>
            </a:r>
          </a:p>
        </p:txBody>
      </p:sp>
      <p:pic>
        <p:nvPicPr>
          <p:cNvPr id="252" name="Shape 252"/>
          <p:cNvPicPr preferRelativeResize="0"/>
          <p:nvPr/>
        </p:nvPicPr>
        <p:blipFill>
          <a:blip r:embed="rId3">
            <a:alphaModFix/>
          </a:blip>
          <a:stretch>
            <a:fillRect/>
          </a:stretch>
        </p:blipFill>
        <p:spPr>
          <a:xfrm>
            <a:off x="561375" y="863050"/>
            <a:ext cx="9437026" cy="5994949"/>
          </a:xfrm>
          <a:prstGeom prst="rect">
            <a:avLst/>
          </a:prstGeom>
          <a:noFill/>
          <a:ln>
            <a:noFill/>
          </a:ln>
        </p:spPr>
      </p:pic>
      <p:pic>
        <p:nvPicPr>
          <p:cNvPr id="253" name="Shape 253"/>
          <p:cNvPicPr preferRelativeResize="0"/>
          <p:nvPr/>
        </p:nvPicPr>
        <p:blipFill>
          <a:blip r:embed="rId4">
            <a:alphaModFix/>
          </a:blip>
          <a:stretch>
            <a:fillRect/>
          </a:stretch>
        </p:blipFill>
        <p:spPr>
          <a:xfrm>
            <a:off x="635825" y="2950550"/>
            <a:ext cx="11401750" cy="3826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sp>
        <p:nvSpPr>
          <p:cNvPr id="259" name="Shape 259"/>
          <p:cNvSpPr txBox="1"/>
          <p:nvPr>
            <p:ph idx="1" type="body"/>
          </p:nvPr>
        </p:nvSpPr>
        <p:spPr>
          <a:xfrm>
            <a:off x="677325" y="1294325"/>
            <a:ext cx="7855500" cy="1797300"/>
          </a:xfrm>
          <a:prstGeom prst="rect">
            <a:avLst/>
          </a:prstGeom>
        </p:spPr>
        <p:txBody>
          <a:bodyPr anchorCtr="0" anchor="t" bIns="91425" lIns="91425" rIns="91425" tIns="91425">
            <a:noAutofit/>
          </a:bodyPr>
          <a:lstStyle/>
          <a:p>
            <a:pPr indent="0" lvl="0" marL="0" rtl="0">
              <a:spcBef>
                <a:spcPts val="0"/>
              </a:spcBef>
              <a:buNone/>
            </a:pPr>
            <a:r>
              <a:rPr lang="en-US" sz="2400"/>
              <a:t>Use the narrow-band assumption to say that the primary difference between the two signals can be represented by a phase shift in the carrier frequency.</a:t>
            </a:r>
          </a:p>
          <a:p>
            <a:pPr indent="0" lvl="0" marL="0" rtl="0">
              <a:spcBef>
                <a:spcPts val="0"/>
              </a:spcBef>
              <a:buNone/>
            </a:pPr>
            <a:r>
              <a:t/>
            </a:r>
            <a:endParaRPr sz="2400"/>
          </a:p>
          <a:p>
            <a:pPr indent="0" lvl="0" marL="0" rtl="0">
              <a:spcBef>
                <a:spcPts val="0"/>
              </a:spcBef>
              <a:buNone/>
            </a:pPr>
            <a:r>
              <a:t/>
            </a:r>
            <a:endParaRPr sz="2400"/>
          </a:p>
        </p:txBody>
      </p:sp>
      <p:pic>
        <p:nvPicPr>
          <p:cNvPr id="260" name="Shape 260"/>
          <p:cNvPicPr preferRelativeResize="0"/>
          <p:nvPr/>
        </p:nvPicPr>
        <p:blipFill>
          <a:blip r:embed="rId3">
            <a:alphaModFix/>
          </a:blip>
          <a:stretch>
            <a:fillRect/>
          </a:stretch>
        </p:blipFill>
        <p:spPr>
          <a:xfrm>
            <a:off x="2046775" y="3266700"/>
            <a:ext cx="5857875" cy="310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sp>
        <p:nvSpPr>
          <p:cNvPr id="266" name="Shape 266"/>
          <p:cNvSpPr txBox="1"/>
          <p:nvPr>
            <p:ph idx="1" type="body"/>
          </p:nvPr>
        </p:nvSpPr>
        <p:spPr>
          <a:xfrm>
            <a:off x="677325" y="1469400"/>
            <a:ext cx="7855500" cy="1797300"/>
          </a:xfrm>
          <a:prstGeom prst="rect">
            <a:avLst/>
          </a:prstGeom>
        </p:spPr>
        <p:txBody>
          <a:bodyPr anchorCtr="0" anchor="t" bIns="91425" lIns="91425" rIns="91425" tIns="91425">
            <a:noAutofit/>
          </a:bodyPr>
          <a:lstStyle/>
          <a:p>
            <a:pPr indent="0" lvl="0" marL="0" rtl="0">
              <a:spcBef>
                <a:spcPts val="0"/>
              </a:spcBef>
              <a:buNone/>
            </a:pPr>
            <a:r>
              <a:rPr lang="en-US" sz="2400"/>
              <a:t>Stack our signals into a vector</a:t>
            </a:r>
          </a:p>
          <a:p>
            <a:pPr indent="0" lvl="0" marL="0" rtl="0">
              <a:spcBef>
                <a:spcPts val="0"/>
              </a:spcBef>
              <a:buNone/>
            </a:pPr>
            <a:r>
              <a:t/>
            </a:r>
            <a:endParaRPr sz="2400"/>
          </a:p>
          <a:p>
            <a:pPr indent="0" lvl="0" marL="0" rtl="0">
              <a:spcBef>
                <a:spcPts val="0"/>
              </a:spcBef>
              <a:buNone/>
            </a:pPr>
            <a:r>
              <a:t/>
            </a:r>
            <a:endParaRPr sz="2400"/>
          </a:p>
        </p:txBody>
      </p:sp>
      <p:pic>
        <p:nvPicPr>
          <p:cNvPr id="267" name="Shape 267"/>
          <p:cNvPicPr preferRelativeResize="0"/>
          <p:nvPr/>
        </p:nvPicPr>
        <p:blipFill>
          <a:blip r:embed="rId3">
            <a:alphaModFix/>
          </a:blip>
          <a:stretch>
            <a:fillRect/>
          </a:stretch>
        </p:blipFill>
        <p:spPr>
          <a:xfrm>
            <a:off x="3114864" y="3077352"/>
            <a:ext cx="3721725" cy="2538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Goals</a:t>
            </a:r>
          </a:p>
        </p:txBody>
      </p:sp>
      <p:sp>
        <p:nvSpPr>
          <p:cNvPr id="150" name="Shape 150"/>
          <p:cNvSpPr txBox="1"/>
          <p:nvPr>
            <p:ph idx="1" type="body"/>
          </p:nvPr>
        </p:nvSpPr>
        <p:spPr>
          <a:xfrm>
            <a:off x="677325" y="1518900"/>
            <a:ext cx="8935200" cy="4859100"/>
          </a:xfrm>
          <a:prstGeom prst="rect">
            <a:avLst/>
          </a:prstGeom>
        </p:spPr>
        <p:txBody>
          <a:bodyPr anchorCtr="0" anchor="t" bIns="91425" lIns="91425" rIns="91425" tIns="91425">
            <a:noAutofit/>
          </a:bodyPr>
          <a:lstStyle/>
          <a:p>
            <a:pPr indent="-381000" lvl="0" marL="457200" rtl="0">
              <a:spcBef>
                <a:spcPts val="0"/>
              </a:spcBef>
              <a:buSzPct val="100000"/>
            </a:pPr>
            <a:r>
              <a:rPr lang="en-US" sz="2400"/>
              <a:t>Beamforming - determine the direction an EM wave is propagating from</a:t>
            </a:r>
          </a:p>
          <a:p>
            <a:pPr indent="0" lvl="0" marL="0" rtl="0">
              <a:spcBef>
                <a:spcPts val="0"/>
              </a:spcBef>
              <a:buNone/>
            </a:pPr>
            <a:r>
              <a:t/>
            </a:r>
            <a:endParaRPr sz="2400"/>
          </a:p>
          <a:p>
            <a:pPr indent="-381000" lvl="0" marL="457200" rtl="0">
              <a:spcBef>
                <a:spcPts val="0"/>
              </a:spcBef>
              <a:buSzPct val="100000"/>
            </a:pPr>
            <a:r>
              <a:rPr lang="en-US" sz="2400"/>
              <a:t>Distributed DSP - do something with multiple phones working together </a:t>
            </a:r>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sp>
        <p:nvSpPr>
          <p:cNvPr id="273" name="Shape 273"/>
          <p:cNvSpPr txBox="1"/>
          <p:nvPr>
            <p:ph idx="1" type="body"/>
          </p:nvPr>
        </p:nvSpPr>
        <p:spPr>
          <a:xfrm>
            <a:off x="677325" y="1469400"/>
            <a:ext cx="7855500" cy="1797300"/>
          </a:xfrm>
          <a:prstGeom prst="rect">
            <a:avLst/>
          </a:prstGeom>
        </p:spPr>
        <p:txBody>
          <a:bodyPr anchorCtr="0" anchor="t" bIns="91425" lIns="91425" rIns="91425" tIns="91425">
            <a:noAutofit/>
          </a:bodyPr>
          <a:lstStyle/>
          <a:p>
            <a:pPr indent="0" lvl="0" marL="0" rtl="0">
              <a:spcBef>
                <a:spcPts val="0"/>
              </a:spcBef>
              <a:buNone/>
            </a:pPr>
            <a:r>
              <a:rPr lang="en-US" sz="2400"/>
              <a:t>Set up a beam steering vector, and apply it to our signal.</a:t>
            </a:r>
          </a:p>
          <a:p>
            <a:pPr indent="0" lvl="0" marL="0" rtl="0">
              <a:spcBef>
                <a:spcPts val="0"/>
              </a:spcBef>
              <a:buNone/>
            </a:pPr>
            <a:r>
              <a:t/>
            </a:r>
            <a:endParaRPr sz="2400"/>
          </a:p>
          <a:p>
            <a:pPr indent="0" lvl="0" marL="0" rtl="0">
              <a:spcBef>
                <a:spcPts val="0"/>
              </a:spcBef>
              <a:buNone/>
            </a:pPr>
            <a:r>
              <a:t/>
            </a:r>
            <a:endParaRPr sz="2400"/>
          </a:p>
        </p:txBody>
      </p:sp>
      <p:pic>
        <p:nvPicPr>
          <p:cNvPr id="274" name="Shape 274"/>
          <p:cNvPicPr preferRelativeResize="0"/>
          <p:nvPr/>
        </p:nvPicPr>
        <p:blipFill>
          <a:blip r:embed="rId3">
            <a:alphaModFix/>
          </a:blip>
          <a:stretch>
            <a:fillRect/>
          </a:stretch>
        </p:blipFill>
        <p:spPr>
          <a:xfrm>
            <a:off x="2142025" y="2603900"/>
            <a:ext cx="5667375" cy="401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sp>
        <p:nvSpPr>
          <p:cNvPr id="280" name="Shape 280"/>
          <p:cNvSpPr txBox="1"/>
          <p:nvPr>
            <p:ph idx="1" type="body"/>
          </p:nvPr>
        </p:nvSpPr>
        <p:spPr>
          <a:xfrm>
            <a:off x="677325" y="1469400"/>
            <a:ext cx="7855500" cy="1239300"/>
          </a:xfrm>
          <a:prstGeom prst="rect">
            <a:avLst/>
          </a:prstGeom>
        </p:spPr>
        <p:txBody>
          <a:bodyPr anchorCtr="0" anchor="t" bIns="91425" lIns="91425" rIns="91425" tIns="91425">
            <a:noAutofit/>
          </a:bodyPr>
          <a:lstStyle/>
          <a:p>
            <a:pPr indent="0" lvl="0" marL="0" rtl="0">
              <a:spcBef>
                <a:spcPts val="0"/>
              </a:spcBef>
              <a:buNone/>
            </a:pPr>
            <a:r>
              <a:rPr lang="en-US" sz="2400"/>
              <a:t>Take the variance of y in order to look at power of the filter output.</a:t>
            </a:r>
          </a:p>
          <a:p>
            <a:pPr indent="0" lvl="0" marL="0" rtl="0">
              <a:spcBef>
                <a:spcPts val="0"/>
              </a:spcBef>
              <a:buNone/>
            </a:pPr>
            <a:r>
              <a:t/>
            </a:r>
            <a:endParaRPr sz="2400"/>
          </a:p>
          <a:p>
            <a:pPr indent="0" lvl="0" marL="0" rtl="0">
              <a:spcBef>
                <a:spcPts val="0"/>
              </a:spcBef>
              <a:buNone/>
            </a:pPr>
            <a:r>
              <a:t/>
            </a:r>
            <a:endParaRPr sz="2400"/>
          </a:p>
        </p:txBody>
      </p:sp>
      <p:pic>
        <p:nvPicPr>
          <p:cNvPr id="281" name="Shape 281"/>
          <p:cNvPicPr preferRelativeResize="0"/>
          <p:nvPr/>
        </p:nvPicPr>
        <p:blipFill>
          <a:blip r:embed="rId3">
            <a:alphaModFix/>
          </a:blip>
          <a:stretch>
            <a:fillRect/>
          </a:stretch>
        </p:blipFill>
        <p:spPr>
          <a:xfrm>
            <a:off x="1190350" y="2527325"/>
            <a:ext cx="6829425" cy="3505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sp>
        <p:nvSpPr>
          <p:cNvPr id="287" name="Shape 287"/>
          <p:cNvSpPr txBox="1"/>
          <p:nvPr>
            <p:ph idx="1" type="body"/>
          </p:nvPr>
        </p:nvSpPr>
        <p:spPr>
          <a:xfrm>
            <a:off x="677325" y="1469400"/>
            <a:ext cx="7855500" cy="1239300"/>
          </a:xfrm>
          <a:prstGeom prst="rect">
            <a:avLst/>
          </a:prstGeom>
        </p:spPr>
        <p:txBody>
          <a:bodyPr anchorCtr="0" anchor="t" bIns="91425" lIns="91425" rIns="91425" tIns="91425">
            <a:noAutofit/>
          </a:bodyPr>
          <a:lstStyle/>
          <a:p>
            <a:pPr indent="0" lvl="0" marL="0" rtl="0">
              <a:spcBef>
                <a:spcPts val="0"/>
              </a:spcBef>
              <a:buNone/>
            </a:pPr>
            <a:r>
              <a:rPr lang="en-US" sz="2400"/>
              <a:t>Maximize the power by changing the steering vector with a constraint to limit the gain.</a:t>
            </a:r>
          </a:p>
          <a:p>
            <a:pPr indent="0" lvl="0" marL="0" rtl="0">
              <a:spcBef>
                <a:spcPts val="0"/>
              </a:spcBef>
              <a:buNone/>
            </a:pPr>
            <a:r>
              <a:t/>
            </a:r>
            <a:endParaRPr sz="2400"/>
          </a:p>
          <a:p>
            <a:pPr indent="0" lvl="0" marL="0" rtl="0">
              <a:spcBef>
                <a:spcPts val="0"/>
              </a:spcBef>
              <a:buNone/>
            </a:pPr>
            <a:r>
              <a:t/>
            </a:r>
            <a:endParaRPr sz="2400"/>
          </a:p>
        </p:txBody>
      </p:sp>
      <p:pic>
        <p:nvPicPr>
          <p:cNvPr id="288" name="Shape 288"/>
          <p:cNvPicPr preferRelativeResize="0"/>
          <p:nvPr/>
        </p:nvPicPr>
        <p:blipFill>
          <a:blip r:embed="rId3">
            <a:alphaModFix/>
          </a:blip>
          <a:stretch>
            <a:fillRect/>
          </a:stretch>
        </p:blipFill>
        <p:spPr>
          <a:xfrm>
            <a:off x="3009625" y="3526100"/>
            <a:ext cx="3190875" cy="1924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sp>
        <p:nvSpPr>
          <p:cNvPr id="294" name="Shape 294"/>
          <p:cNvSpPr txBox="1"/>
          <p:nvPr>
            <p:ph idx="1" type="body"/>
          </p:nvPr>
        </p:nvSpPr>
        <p:spPr>
          <a:xfrm>
            <a:off x="677325" y="1469400"/>
            <a:ext cx="7855500" cy="1239300"/>
          </a:xfrm>
          <a:prstGeom prst="rect">
            <a:avLst/>
          </a:prstGeom>
        </p:spPr>
        <p:txBody>
          <a:bodyPr anchorCtr="0" anchor="t" bIns="91425" lIns="91425" rIns="91425" tIns="91425">
            <a:noAutofit/>
          </a:bodyPr>
          <a:lstStyle/>
          <a:p>
            <a:pPr indent="0" lvl="0" marL="0" rtl="0">
              <a:spcBef>
                <a:spcPts val="0"/>
              </a:spcBef>
              <a:buNone/>
            </a:pPr>
            <a:r>
              <a:rPr lang="en-US" sz="2400"/>
              <a:t>Setup the constrained optimization problem with Lagrange multipliers. </a:t>
            </a:r>
          </a:p>
          <a:p>
            <a:pPr indent="0" lvl="0" marL="0" rtl="0">
              <a:spcBef>
                <a:spcPts val="0"/>
              </a:spcBef>
              <a:buNone/>
            </a:pPr>
            <a:r>
              <a:t/>
            </a:r>
            <a:endParaRPr sz="2400"/>
          </a:p>
          <a:p>
            <a:pPr indent="0" lvl="0" marL="0" rtl="0">
              <a:spcBef>
                <a:spcPts val="0"/>
              </a:spcBef>
              <a:buNone/>
            </a:pPr>
            <a:r>
              <a:t/>
            </a:r>
            <a:endParaRPr sz="2400"/>
          </a:p>
        </p:txBody>
      </p:sp>
      <p:pic>
        <p:nvPicPr>
          <p:cNvPr id="295" name="Shape 295"/>
          <p:cNvPicPr preferRelativeResize="0"/>
          <p:nvPr/>
        </p:nvPicPr>
        <p:blipFill>
          <a:blip r:embed="rId3">
            <a:alphaModFix/>
          </a:blip>
          <a:stretch>
            <a:fillRect/>
          </a:stretch>
        </p:blipFill>
        <p:spPr>
          <a:xfrm>
            <a:off x="1499925" y="2909375"/>
            <a:ext cx="6210300" cy="304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sp>
        <p:nvSpPr>
          <p:cNvPr id="301" name="Shape 301"/>
          <p:cNvSpPr txBox="1"/>
          <p:nvPr>
            <p:ph idx="1" type="body"/>
          </p:nvPr>
        </p:nvSpPr>
        <p:spPr>
          <a:xfrm>
            <a:off x="677325" y="1469400"/>
            <a:ext cx="7855500" cy="1239300"/>
          </a:xfrm>
          <a:prstGeom prst="rect">
            <a:avLst/>
          </a:prstGeom>
        </p:spPr>
        <p:txBody>
          <a:bodyPr anchorCtr="0" anchor="t" bIns="91425" lIns="91425" rIns="91425" tIns="91425">
            <a:noAutofit/>
          </a:bodyPr>
          <a:lstStyle/>
          <a:p>
            <a:pPr indent="0" lvl="0" marL="0" rtl="0">
              <a:spcBef>
                <a:spcPts val="0"/>
              </a:spcBef>
              <a:buNone/>
            </a:pPr>
            <a:r>
              <a:rPr lang="en-US" sz="2400"/>
              <a:t>We are left with an eigenvalue problem.</a:t>
            </a:r>
          </a:p>
          <a:p>
            <a:pPr indent="0" lvl="0" marL="0" rtl="0">
              <a:spcBef>
                <a:spcPts val="0"/>
              </a:spcBef>
              <a:buNone/>
            </a:pPr>
            <a:r>
              <a:t/>
            </a:r>
            <a:endParaRPr sz="2400"/>
          </a:p>
          <a:p>
            <a:pPr indent="0" lvl="0" marL="0" rtl="0">
              <a:spcBef>
                <a:spcPts val="0"/>
              </a:spcBef>
              <a:buNone/>
            </a:pPr>
            <a:r>
              <a:t/>
            </a:r>
            <a:endParaRPr sz="2400"/>
          </a:p>
        </p:txBody>
      </p:sp>
      <p:pic>
        <p:nvPicPr>
          <p:cNvPr id="302" name="Shape 302"/>
          <p:cNvPicPr preferRelativeResize="0"/>
          <p:nvPr/>
        </p:nvPicPr>
        <p:blipFill>
          <a:blip r:embed="rId3">
            <a:alphaModFix/>
          </a:blip>
          <a:stretch>
            <a:fillRect/>
          </a:stretch>
        </p:blipFill>
        <p:spPr>
          <a:xfrm>
            <a:off x="1747575" y="2512387"/>
            <a:ext cx="5715000" cy="3590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sp>
        <p:nvSpPr>
          <p:cNvPr id="308" name="Shape 308"/>
          <p:cNvSpPr txBox="1"/>
          <p:nvPr>
            <p:ph idx="1" type="body"/>
          </p:nvPr>
        </p:nvSpPr>
        <p:spPr>
          <a:xfrm>
            <a:off x="677325" y="1469400"/>
            <a:ext cx="7855500" cy="1239300"/>
          </a:xfrm>
          <a:prstGeom prst="rect">
            <a:avLst/>
          </a:prstGeom>
        </p:spPr>
        <p:txBody>
          <a:bodyPr anchorCtr="0" anchor="t" bIns="91425" lIns="91425" rIns="91425" tIns="91425">
            <a:noAutofit/>
          </a:bodyPr>
          <a:lstStyle/>
          <a:p>
            <a:pPr indent="0" lvl="0" marL="0" rtl="0">
              <a:spcBef>
                <a:spcPts val="0"/>
              </a:spcBef>
              <a:buNone/>
            </a:pPr>
            <a:r>
              <a:rPr lang="en-US" sz="2400"/>
              <a:t>The maximum eigenvalue has an eigenvector that provides us with our optimal steering vector. This can be normalized, and the phase angle extracted.</a:t>
            </a:r>
          </a:p>
          <a:p>
            <a:pPr indent="0" lvl="0" marL="0" rtl="0">
              <a:spcBef>
                <a:spcPts val="0"/>
              </a:spcBef>
              <a:buNone/>
            </a:pPr>
            <a:r>
              <a:t/>
            </a:r>
            <a:endParaRPr sz="2400"/>
          </a:p>
          <a:p>
            <a:pPr indent="0" lvl="0" marL="0" rtl="0">
              <a:spcBef>
                <a:spcPts val="0"/>
              </a:spcBef>
              <a:buNone/>
            </a:pPr>
            <a:r>
              <a:t/>
            </a:r>
            <a:endParaRPr sz="2400"/>
          </a:p>
        </p:txBody>
      </p:sp>
      <p:pic>
        <p:nvPicPr>
          <p:cNvPr id="309" name="Shape 309"/>
          <p:cNvPicPr preferRelativeResize="0"/>
          <p:nvPr/>
        </p:nvPicPr>
        <p:blipFill>
          <a:blip r:embed="rId3">
            <a:alphaModFix/>
          </a:blip>
          <a:stretch>
            <a:fillRect/>
          </a:stretch>
        </p:blipFill>
        <p:spPr>
          <a:xfrm>
            <a:off x="2537325" y="2975787"/>
            <a:ext cx="4876800" cy="3724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sp>
        <p:nvSpPr>
          <p:cNvPr id="315" name="Shape 315"/>
          <p:cNvSpPr txBox="1"/>
          <p:nvPr>
            <p:ph idx="1" type="body"/>
          </p:nvPr>
        </p:nvSpPr>
        <p:spPr>
          <a:xfrm>
            <a:off x="677325" y="1469400"/>
            <a:ext cx="7855500" cy="3707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US" sz="2400"/>
              <a:t>Calculate covariance matrix</a:t>
            </a:r>
          </a:p>
          <a:p>
            <a:pPr indent="0" lvl="0" marL="0" rtl="0">
              <a:spcBef>
                <a:spcPts val="0"/>
              </a:spcBef>
              <a:buNone/>
            </a:pPr>
            <a:r>
              <a:t/>
            </a:r>
            <a:endParaRPr sz="2400"/>
          </a:p>
          <a:p>
            <a:pPr indent="-381000" lvl="0" marL="457200" rtl="0">
              <a:spcBef>
                <a:spcPts val="0"/>
              </a:spcBef>
              <a:buSzPct val="100000"/>
              <a:buAutoNum type="arabicPeriod"/>
            </a:pPr>
            <a:r>
              <a:rPr lang="en-US" sz="2400"/>
              <a:t>Find maximum eigenvalue</a:t>
            </a:r>
          </a:p>
          <a:p>
            <a:pPr indent="0" lvl="0" marL="0" rtl="0">
              <a:spcBef>
                <a:spcPts val="0"/>
              </a:spcBef>
              <a:buNone/>
            </a:pPr>
            <a:r>
              <a:t/>
            </a:r>
            <a:endParaRPr sz="2400"/>
          </a:p>
          <a:p>
            <a:pPr indent="-381000" lvl="0" marL="457200" rtl="0">
              <a:spcBef>
                <a:spcPts val="0"/>
              </a:spcBef>
              <a:buSzPct val="100000"/>
              <a:buAutoNum type="arabicPeriod"/>
            </a:pPr>
            <a:r>
              <a:rPr lang="en-US" sz="2400"/>
              <a:t>Return the argument of the eigenvector</a:t>
            </a:r>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pic>
        <p:nvPicPr>
          <p:cNvPr id="321" name="Shape 321"/>
          <p:cNvPicPr preferRelativeResize="0"/>
          <p:nvPr/>
        </p:nvPicPr>
        <p:blipFill>
          <a:blip r:embed="rId3">
            <a:alphaModFix/>
          </a:blip>
          <a:stretch>
            <a:fillRect/>
          </a:stretch>
        </p:blipFill>
        <p:spPr>
          <a:xfrm>
            <a:off x="0" y="483803"/>
            <a:ext cx="12191999" cy="63741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pic>
        <p:nvPicPr>
          <p:cNvPr id="327" name="Shape 327"/>
          <p:cNvPicPr preferRelativeResize="0"/>
          <p:nvPr/>
        </p:nvPicPr>
        <p:blipFill>
          <a:blip r:embed="rId3">
            <a:alphaModFix/>
          </a:blip>
          <a:stretch>
            <a:fillRect/>
          </a:stretch>
        </p:blipFill>
        <p:spPr>
          <a:xfrm>
            <a:off x="0" y="3035801"/>
            <a:ext cx="12192000" cy="661396"/>
          </a:xfrm>
          <a:prstGeom prst="rect">
            <a:avLst/>
          </a:prstGeom>
          <a:noFill/>
          <a:ln>
            <a:noFill/>
          </a:ln>
        </p:spPr>
      </p:pic>
      <p:pic>
        <p:nvPicPr>
          <p:cNvPr id="328" name="Shape 328"/>
          <p:cNvPicPr preferRelativeResize="0"/>
          <p:nvPr/>
        </p:nvPicPr>
        <p:blipFill>
          <a:blip r:embed="rId4">
            <a:alphaModFix/>
          </a:blip>
          <a:stretch>
            <a:fillRect/>
          </a:stretch>
        </p:blipFill>
        <p:spPr>
          <a:xfrm>
            <a:off x="75825" y="5532775"/>
            <a:ext cx="11866099" cy="661399"/>
          </a:xfrm>
          <a:prstGeom prst="rect">
            <a:avLst/>
          </a:prstGeom>
          <a:noFill/>
          <a:ln>
            <a:noFill/>
          </a:ln>
        </p:spPr>
      </p:pic>
      <p:sp>
        <p:nvSpPr>
          <p:cNvPr id="329" name="Shape 329"/>
          <p:cNvSpPr txBox="1"/>
          <p:nvPr>
            <p:ph idx="1" type="body"/>
          </p:nvPr>
        </p:nvSpPr>
        <p:spPr>
          <a:xfrm>
            <a:off x="1252525" y="1796500"/>
            <a:ext cx="7855500" cy="1239300"/>
          </a:xfrm>
          <a:prstGeom prst="rect">
            <a:avLst/>
          </a:prstGeom>
        </p:spPr>
        <p:txBody>
          <a:bodyPr anchorCtr="0" anchor="t" bIns="91425" lIns="91425" rIns="91425" tIns="91425">
            <a:noAutofit/>
          </a:bodyPr>
          <a:lstStyle/>
          <a:p>
            <a:pPr indent="0" lvl="0" marL="0" rtl="0">
              <a:spcBef>
                <a:spcPts val="0"/>
              </a:spcBef>
              <a:buNone/>
            </a:pPr>
            <a:r>
              <a:rPr lang="en-US" sz="2400"/>
              <a:t>Analytical solution for the eigenvalue problem.</a:t>
            </a:r>
          </a:p>
          <a:p>
            <a:pPr indent="0" lvl="0" marL="0" rtl="0">
              <a:spcBef>
                <a:spcPts val="0"/>
              </a:spcBef>
              <a:buNone/>
            </a:pPr>
            <a:r>
              <a:t/>
            </a:r>
            <a:endParaRPr sz="2400"/>
          </a:p>
          <a:p>
            <a:pPr indent="0" lvl="0" marL="0" rtl="0">
              <a:spcBef>
                <a:spcPts val="0"/>
              </a:spcBef>
              <a:buNone/>
            </a:pPr>
            <a:r>
              <a:t/>
            </a:r>
            <a:endParaRPr sz="2400"/>
          </a:p>
        </p:txBody>
      </p:sp>
      <p:sp>
        <p:nvSpPr>
          <p:cNvPr id="330" name="Shape 330"/>
          <p:cNvSpPr txBox="1"/>
          <p:nvPr>
            <p:ph idx="1" type="body"/>
          </p:nvPr>
        </p:nvSpPr>
        <p:spPr>
          <a:xfrm>
            <a:off x="1047975" y="4135250"/>
            <a:ext cx="7855500" cy="1239300"/>
          </a:xfrm>
          <a:prstGeom prst="rect">
            <a:avLst/>
          </a:prstGeom>
        </p:spPr>
        <p:txBody>
          <a:bodyPr anchorCtr="0" anchor="t" bIns="91425" lIns="91425" rIns="91425" tIns="91425">
            <a:noAutofit/>
          </a:bodyPr>
          <a:lstStyle/>
          <a:p>
            <a:pPr indent="0" lvl="0" marL="0" rtl="0">
              <a:spcBef>
                <a:spcPts val="0"/>
              </a:spcBef>
              <a:buNone/>
            </a:pPr>
            <a:r>
              <a:rPr lang="en-US" sz="2400"/>
              <a:t>Return the argument of the eigenvector</a:t>
            </a:r>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pic>
        <p:nvPicPr>
          <p:cNvPr id="336" name="Shape 336"/>
          <p:cNvPicPr preferRelativeResize="0"/>
          <p:nvPr/>
        </p:nvPicPr>
        <p:blipFill>
          <a:blip r:embed="rId3">
            <a:alphaModFix/>
          </a:blip>
          <a:stretch>
            <a:fillRect/>
          </a:stretch>
        </p:blipFill>
        <p:spPr>
          <a:xfrm>
            <a:off x="677328" y="1460150"/>
            <a:ext cx="11296574" cy="3466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pic>
        <p:nvPicPr>
          <p:cNvPr id="155" name="Shape 155"/>
          <p:cNvPicPr preferRelativeResize="0"/>
          <p:nvPr/>
        </p:nvPicPr>
        <p:blipFill rotWithShape="1">
          <a:blip r:embed="rId3">
            <a:alphaModFix/>
          </a:blip>
          <a:srcRect b="4149" l="5570" r="8200" t="3232"/>
          <a:stretch/>
        </p:blipFill>
        <p:spPr>
          <a:xfrm>
            <a:off x="840774" y="165100"/>
            <a:ext cx="7697575" cy="6516900"/>
          </a:xfrm>
          <a:prstGeom prst="rect">
            <a:avLst/>
          </a:prstGeom>
          <a:noFill/>
          <a:ln>
            <a:noFill/>
          </a:ln>
        </p:spPr>
      </p:pic>
      <p:sp>
        <p:nvSpPr>
          <p:cNvPr id="156" name="Shape 156"/>
          <p:cNvSpPr txBox="1"/>
          <p:nvPr/>
        </p:nvSpPr>
        <p:spPr>
          <a:xfrm>
            <a:off x="87700" y="5550950"/>
            <a:ext cx="2255400" cy="275700"/>
          </a:xfrm>
          <a:prstGeom prst="rect">
            <a:avLst/>
          </a:prstGeom>
          <a:noFill/>
          <a:ln>
            <a:noFill/>
          </a:ln>
        </p:spPr>
        <p:txBody>
          <a:bodyPr anchorCtr="0" anchor="t" bIns="91425" lIns="91425" rIns="91425" tIns="91425">
            <a:noAutofit/>
          </a:bodyPr>
          <a:lstStyle/>
          <a:p>
            <a:pPr lvl="0">
              <a:spcBef>
                <a:spcPts val="0"/>
              </a:spcBef>
              <a:buNone/>
            </a:pPr>
            <a:r>
              <a:rPr lang="en-US" sz="1000"/>
              <a:t>Introduction to Spectral Analysis,</a:t>
            </a:r>
          </a:p>
          <a:p>
            <a:pPr lvl="0">
              <a:spcBef>
                <a:spcPts val="0"/>
              </a:spcBef>
              <a:buNone/>
            </a:pPr>
            <a:r>
              <a:rPr lang="en-US" sz="1000"/>
              <a:t> Peter Stoica and Randolph Moses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Capon Method</a:t>
            </a:r>
          </a:p>
        </p:txBody>
      </p:sp>
      <p:sp>
        <p:nvSpPr>
          <p:cNvPr id="342" name="Shape 342"/>
          <p:cNvSpPr txBox="1"/>
          <p:nvPr>
            <p:ph idx="1" type="body"/>
          </p:nvPr>
        </p:nvSpPr>
        <p:spPr>
          <a:xfrm>
            <a:off x="677325" y="1469400"/>
            <a:ext cx="7855500" cy="3632400"/>
          </a:xfrm>
          <a:prstGeom prst="rect">
            <a:avLst/>
          </a:prstGeom>
        </p:spPr>
        <p:txBody>
          <a:bodyPr anchorCtr="0" anchor="t" bIns="91425" lIns="91425" rIns="91425" tIns="91425">
            <a:noAutofit/>
          </a:bodyPr>
          <a:lstStyle/>
          <a:p>
            <a:pPr indent="0" lvl="0" marL="0" rtl="0">
              <a:spcBef>
                <a:spcPts val="0"/>
              </a:spcBef>
              <a:buNone/>
            </a:pPr>
            <a:r>
              <a:rPr lang="en-US" sz="2400"/>
              <a:t>Our results were not clean, only in rare cases were we able to get any kind of consistent angle output.</a:t>
            </a:r>
          </a:p>
          <a:p>
            <a:pPr indent="0" lvl="0" marL="0" rtl="0">
              <a:spcBef>
                <a:spcPts val="0"/>
              </a:spcBef>
              <a:buNone/>
            </a:pPr>
            <a:r>
              <a:t/>
            </a:r>
            <a:endParaRPr sz="2400"/>
          </a:p>
          <a:p>
            <a:pPr indent="0" lvl="0" marL="0" rtl="0">
              <a:spcBef>
                <a:spcPts val="0"/>
              </a:spcBef>
              <a:buNone/>
            </a:pPr>
            <a:r>
              <a:rPr lang="en-US" sz="2400"/>
              <a:t>We examined the signals, and discovered large delays between the two data streams.</a:t>
            </a:r>
          </a:p>
          <a:p>
            <a:pPr indent="0" lvl="0" marL="0" rtl="0">
              <a:spcBef>
                <a:spcPts val="0"/>
              </a:spcBef>
              <a:buNone/>
            </a:pPr>
            <a:r>
              <a:t/>
            </a:r>
            <a:endParaRPr sz="2400"/>
          </a:p>
          <a:p>
            <a:pPr indent="0" lvl="0" marL="0" rtl="0">
              <a:spcBef>
                <a:spcPts val="0"/>
              </a:spcBef>
              <a:buNone/>
            </a:pPr>
            <a:r>
              <a:t/>
            </a:r>
            <a:endParaRPr sz="2400"/>
          </a:p>
        </p:txBody>
      </p:sp>
      <p:pic>
        <p:nvPicPr>
          <p:cNvPr id="343" name="Shape 343"/>
          <p:cNvPicPr preferRelativeResize="0"/>
          <p:nvPr/>
        </p:nvPicPr>
        <p:blipFill>
          <a:blip r:embed="rId3">
            <a:alphaModFix/>
          </a:blip>
          <a:stretch>
            <a:fillRect/>
          </a:stretch>
        </p:blipFill>
        <p:spPr>
          <a:xfrm>
            <a:off x="2337010" y="4591985"/>
            <a:ext cx="2983000" cy="1936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607004" y="450750"/>
            <a:ext cx="4057200" cy="1320900"/>
          </a:xfrm>
          <a:prstGeom prst="rect">
            <a:avLst/>
          </a:prstGeom>
        </p:spPr>
        <p:txBody>
          <a:bodyPr anchorCtr="0" anchor="t" bIns="91425" lIns="91425" rIns="91425" tIns="91425">
            <a:noAutofit/>
          </a:bodyPr>
          <a:lstStyle/>
          <a:p>
            <a:pPr lvl="0" rtl="0">
              <a:spcBef>
                <a:spcPts val="0"/>
              </a:spcBef>
              <a:buNone/>
            </a:pPr>
            <a:r>
              <a:rPr lang="en-US"/>
              <a:t>Capon Method</a:t>
            </a:r>
          </a:p>
        </p:txBody>
      </p:sp>
      <p:pic>
        <p:nvPicPr>
          <p:cNvPr id="349" name="Shape 349"/>
          <p:cNvPicPr preferRelativeResize="0"/>
          <p:nvPr/>
        </p:nvPicPr>
        <p:blipFill>
          <a:blip r:embed="rId3">
            <a:alphaModFix/>
          </a:blip>
          <a:stretch>
            <a:fillRect/>
          </a:stretch>
        </p:blipFill>
        <p:spPr>
          <a:xfrm>
            <a:off x="0" y="1"/>
            <a:ext cx="11904055"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607004" y="450750"/>
            <a:ext cx="4057200" cy="1320900"/>
          </a:xfrm>
          <a:prstGeom prst="rect">
            <a:avLst/>
          </a:prstGeom>
        </p:spPr>
        <p:txBody>
          <a:bodyPr anchorCtr="0" anchor="t" bIns="91425" lIns="91425" rIns="91425" tIns="91425">
            <a:noAutofit/>
          </a:bodyPr>
          <a:lstStyle/>
          <a:p>
            <a:pPr lvl="0" rtl="0">
              <a:spcBef>
                <a:spcPts val="0"/>
              </a:spcBef>
              <a:buNone/>
            </a:pPr>
            <a:r>
              <a:rPr lang="en-US"/>
              <a:t>Capon Method</a:t>
            </a:r>
          </a:p>
        </p:txBody>
      </p:sp>
      <p:pic>
        <p:nvPicPr>
          <p:cNvPr id="355" name="Shape 355"/>
          <p:cNvPicPr preferRelativeResize="0"/>
          <p:nvPr/>
        </p:nvPicPr>
        <p:blipFill rotWithShape="1">
          <a:blip r:embed="rId3">
            <a:alphaModFix/>
          </a:blip>
          <a:srcRect b="0" l="0" r="33297" t="50325"/>
          <a:stretch/>
        </p:blipFill>
        <p:spPr>
          <a:xfrm>
            <a:off x="607000" y="1200425"/>
            <a:ext cx="9327655" cy="54949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type="title"/>
          </p:nvPr>
        </p:nvSpPr>
        <p:spPr>
          <a:xfrm>
            <a:off x="677333" y="609600"/>
            <a:ext cx="8596800" cy="1320900"/>
          </a:xfrm>
          <a:prstGeom prst="rect">
            <a:avLst/>
          </a:prstGeom>
        </p:spPr>
        <p:txBody>
          <a:bodyPr anchorCtr="0" anchor="t" bIns="91425" lIns="91425" rIns="91425" tIns="91425">
            <a:noAutofit/>
          </a:bodyPr>
          <a:lstStyle/>
          <a:p>
            <a:pPr lvl="0">
              <a:spcBef>
                <a:spcPts val="0"/>
              </a:spcBef>
              <a:buNone/>
            </a:pPr>
            <a:r>
              <a:rPr lang="en-US"/>
              <a:t>Coherency </a:t>
            </a:r>
          </a:p>
        </p:txBody>
      </p:sp>
      <p:sp>
        <p:nvSpPr>
          <p:cNvPr id="361" name="Shape 361"/>
          <p:cNvSpPr txBox="1"/>
          <p:nvPr>
            <p:ph idx="1" type="body"/>
          </p:nvPr>
        </p:nvSpPr>
        <p:spPr>
          <a:xfrm>
            <a:off x="677325" y="1469400"/>
            <a:ext cx="7855500" cy="3632400"/>
          </a:xfrm>
          <a:prstGeom prst="rect">
            <a:avLst/>
          </a:prstGeom>
        </p:spPr>
        <p:txBody>
          <a:bodyPr anchorCtr="0" anchor="t" bIns="91425" lIns="91425" rIns="91425" tIns="91425">
            <a:noAutofit/>
          </a:bodyPr>
          <a:lstStyle/>
          <a:p>
            <a:pPr indent="-381000" lvl="0" marL="457200" rtl="0">
              <a:spcBef>
                <a:spcPts val="0"/>
              </a:spcBef>
              <a:buSzPct val="100000"/>
            </a:pPr>
            <a:r>
              <a:rPr lang="en-US" sz="2400"/>
              <a:t>Bulk Delay from initialization and USB</a:t>
            </a:r>
          </a:p>
          <a:p>
            <a:pPr indent="0" lvl="0" marL="0" rtl="0">
              <a:spcBef>
                <a:spcPts val="0"/>
              </a:spcBef>
              <a:buNone/>
            </a:pPr>
            <a:r>
              <a:t/>
            </a:r>
            <a:endParaRPr sz="2400"/>
          </a:p>
          <a:p>
            <a:pPr indent="-381000" lvl="0" marL="457200" rtl="0">
              <a:spcBef>
                <a:spcPts val="0"/>
              </a:spcBef>
              <a:buSzPct val="100000"/>
            </a:pPr>
            <a:r>
              <a:rPr lang="en-US" sz="2400"/>
              <a:t>Clocks are at different frequencies</a:t>
            </a:r>
          </a:p>
          <a:p>
            <a:pPr indent="0" lvl="0" marL="0" rtl="0">
              <a:spcBef>
                <a:spcPts val="0"/>
              </a:spcBef>
              <a:buNone/>
            </a:pPr>
            <a:r>
              <a:t/>
            </a:r>
            <a:endParaRPr sz="2400"/>
          </a:p>
          <a:p>
            <a:pPr indent="-381000" lvl="0" marL="457200" rtl="0">
              <a:spcBef>
                <a:spcPts val="0"/>
              </a:spcBef>
              <a:buSzPct val="100000"/>
            </a:pPr>
            <a:r>
              <a:rPr lang="en-US" sz="2400"/>
              <a:t>Initial Phase Offsets</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x="0" y="0"/>
          <a:ext cx="0" cy="0"/>
          <a:chOff x="0" y="0"/>
          <a:chExt cx="0" cy="0"/>
        </a:xfrm>
      </p:grpSpPr>
      <p:sp>
        <p:nvSpPr>
          <p:cNvPr id="366" name="Shape 366"/>
          <p:cNvSpPr txBox="1"/>
          <p:nvPr>
            <p:ph type="title"/>
          </p:nvPr>
        </p:nvSpPr>
        <p:spPr>
          <a:xfrm>
            <a:off x="606996" y="450750"/>
            <a:ext cx="7124100" cy="1320900"/>
          </a:xfrm>
          <a:prstGeom prst="rect">
            <a:avLst/>
          </a:prstGeom>
        </p:spPr>
        <p:txBody>
          <a:bodyPr anchorCtr="0" anchor="t" bIns="91425" lIns="91425" rIns="91425" tIns="91425">
            <a:noAutofit/>
          </a:bodyPr>
          <a:lstStyle/>
          <a:p>
            <a:pPr lvl="0" rtl="0">
              <a:spcBef>
                <a:spcPts val="0"/>
              </a:spcBef>
              <a:buNone/>
            </a:pPr>
            <a:r>
              <a:rPr lang="en-US"/>
              <a:t>Coherency - Bulk Delay</a:t>
            </a:r>
          </a:p>
        </p:txBody>
      </p:sp>
      <p:pic>
        <p:nvPicPr>
          <p:cNvPr id="367" name="Shape 367"/>
          <p:cNvPicPr preferRelativeResize="0"/>
          <p:nvPr/>
        </p:nvPicPr>
        <p:blipFill>
          <a:blip r:embed="rId3">
            <a:alphaModFix/>
          </a:blip>
          <a:stretch>
            <a:fillRect/>
          </a:stretch>
        </p:blipFill>
        <p:spPr>
          <a:xfrm>
            <a:off x="607005" y="2671900"/>
            <a:ext cx="9940374" cy="3756150"/>
          </a:xfrm>
          <a:prstGeom prst="rect">
            <a:avLst/>
          </a:prstGeom>
          <a:noFill/>
          <a:ln>
            <a:noFill/>
          </a:ln>
        </p:spPr>
      </p:pic>
      <p:sp>
        <p:nvSpPr>
          <p:cNvPr id="368" name="Shape 368"/>
          <p:cNvSpPr txBox="1"/>
          <p:nvPr>
            <p:ph idx="1" type="body"/>
          </p:nvPr>
        </p:nvSpPr>
        <p:spPr>
          <a:xfrm>
            <a:off x="664800" y="1281450"/>
            <a:ext cx="9572400" cy="836100"/>
          </a:xfrm>
          <a:prstGeom prst="rect">
            <a:avLst/>
          </a:prstGeom>
        </p:spPr>
        <p:txBody>
          <a:bodyPr anchorCtr="0" anchor="t" bIns="91425" lIns="91425" rIns="91425" tIns="91425">
            <a:noAutofit/>
          </a:bodyPr>
          <a:lstStyle/>
          <a:p>
            <a:pPr indent="0" lvl="0" marL="0" rtl="0">
              <a:spcBef>
                <a:spcPts val="0"/>
              </a:spcBef>
              <a:buNone/>
            </a:pPr>
            <a:r>
              <a:rPr lang="en-US" sz="2400"/>
              <a:t>Bulk Delays - the large offset due to the initialization of the dongles and gnuradio. Only one large correlation is needed for this.</a:t>
            </a:r>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type="title"/>
          </p:nvPr>
        </p:nvSpPr>
        <p:spPr>
          <a:xfrm>
            <a:off x="606995" y="450750"/>
            <a:ext cx="7625400" cy="1320900"/>
          </a:xfrm>
          <a:prstGeom prst="rect">
            <a:avLst/>
          </a:prstGeom>
        </p:spPr>
        <p:txBody>
          <a:bodyPr anchorCtr="0" anchor="t" bIns="91425" lIns="91425" rIns="91425" tIns="91425">
            <a:noAutofit/>
          </a:bodyPr>
          <a:lstStyle/>
          <a:p>
            <a:pPr lvl="0" rtl="0">
              <a:spcBef>
                <a:spcPts val="0"/>
              </a:spcBef>
              <a:buClr>
                <a:schemeClr val="dk1"/>
              </a:buClr>
              <a:buSzPct val="30555"/>
              <a:buFont typeface="Arial"/>
              <a:buNone/>
            </a:pPr>
            <a:r>
              <a:rPr lang="en-US"/>
              <a:t>Coherency - Bulk Delay</a:t>
            </a:r>
          </a:p>
        </p:txBody>
      </p:sp>
      <p:pic>
        <p:nvPicPr>
          <p:cNvPr id="374" name="Shape 374"/>
          <p:cNvPicPr preferRelativeResize="0"/>
          <p:nvPr/>
        </p:nvPicPr>
        <p:blipFill>
          <a:blip r:embed="rId3">
            <a:alphaModFix/>
          </a:blip>
          <a:stretch>
            <a:fillRect/>
          </a:stretch>
        </p:blipFill>
        <p:spPr>
          <a:xfrm>
            <a:off x="607000" y="1211350"/>
            <a:ext cx="8655521" cy="56466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Coherency - Time Stamping </a:t>
            </a:r>
          </a:p>
        </p:txBody>
      </p:sp>
      <p:pic>
        <p:nvPicPr>
          <p:cNvPr id="380" name="Shape 380"/>
          <p:cNvPicPr preferRelativeResize="0"/>
          <p:nvPr/>
        </p:nvPicPr>
        <p:blipFill>
          <a:blip r:embed="rId3">
            <a:alphaModFix/>
          </a:blip>
          <a:stretch>
            <a:fillRect/>
          </a:stretch>
        </p:blipFill>
        <p:spPr>
          <a:xfrm>
            <a:off x="677330" y="1515780"/>
            <a:ext cx="8851774" cy="48245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Coherency - Time Stamping </a:t>
            </a:r>
          </a:p>
        </p:txBody>
      </p:sp>
      <p:sp>
        <p:nvSpPr>
          <p:cNvPr id="386" name="Shape 386"/>
          <p:cNvSpPr txBox="1"/>
          <p:nvPr>
            <p:ph idx="1" type="body"/>
          </p:nvPr>
        </p:nvSpPr>
        <p:spPr>
          <a:xfrm>
            <a:off x="677325" y="1469400"/>
            <a:ext cx="7855500" cy="3632400"/>
          </a:xfrm>
          <a:prstGeom prst="rect">
            <a:avLst/>
          </a:prstGeom>
        </p:spPr>
        <p:txBody>
          <a:bodyPr anchorCtr="0" anchor="t" bIns="91425" lIns="91425" rIns="91425" tIns="91425">
            <a:noAutofit/>
          </a:bodyPr>
          <a:lstStyle/>
          <a:p>
            <a:pPr indent="-381000" lvl="0" marL="457200" rtl="0">
              <a:spcBef>
                <a:spcPts val="0"/>
              </a:spcBef>
              <a:buSzPct val="100000"/>
            </a:pPr>
            <a:r>
              <a:rPr lang="en-US" sz="2400"/>
              <a:t>500 nano second gaps between calls to the clock</a:t>
            </a:r>
          </a:p>
          <a:p>
            <a:pPr indent="0" lvl="0" marL="0" rtl="0">
              <a:spcBef>
                <a:spcPts val="0"/>
              </a:spcBef>
              <a:buNone/>
            </a:pPr>
            <a:r>
              <a:t/>
            </a:r>
            <a:endParaRPr sz="2400"/>
          </a:p>
          <a:p>
            <a:pPr indent="-381000" lvl="0" marL="457200" rtl="0">
              <a:spcBef>
                <a:spcPts val="0"/>
              </a:spcBef>
              <a:buSzPct val="100000"/>
            </a:pPr>
            <a:r>
              <a:rPr lang="en-US" sz="2400"/>
              <a:t>Jumps made the timing inconsistent</a:t>
            </a:r>
          </a:p>
          <a:p>
            <a:pPr indent="0" lvl="0" marL="0" rtl="0">
              <a:spcBef>
                <a:spcPts val="0"/>
              </a:spcBef>
              <a:buNone/>
            </a:pPr>
            <a:r>
              <a:t/>
            </a:r>
            <a:endParaRPr sz="2400"/>
          </a:p>
          <a:p>
            <a:pPr indent="-381000" lvl="0" marL="457200" rtl="0">
              <a:spcBef>
                <a:spcPts val="0"/>
              </a:spcBef>
              <a:buSzPct val="100000"/>
            </a:pPr>
            <a:r>
              <a:rPr lang="en-US" sz="2400"/>
              <a:t>Same for native code, even at low ‘nice’ levels (high priority) on rooted phones.</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Coherency </a:t>
            </a:r>
          </a:p>
        </p:txBody>
      </p:sp>
      <p:pic>
        <p:nvPicPr>
          <p:cNvPr id="392" name="Shape 392"/>
          <p:cNvPicPr preferRelativeResize="0"/>
          <p:nvPr/>
        </p:nvPicPr>
        <p:blipFill rotWithShape="1">
          <a:blip r:embed="rId3">
            <a:alphaModFix/>
          </a:blip>
          <a:srcRect b="0" l="8592" r="0" t="0"/>
          <a:stretch/>
        </p:blipFill>
        <p:spPr>
          <a:xfrm>
            <a:off x="337625" y="1568649"/>
            <a:ext cx="4976825" cy="3780674"/>
          </a:xfrm>
          <a:prstGeom prst="rect">
            <a:avLst/>
          </a:prstGeom>
          <a:noFill/>
          <a:ln>
            <a:noFill/>
          </a:ln>
        </p:spPr>
      </p:pic>
      <p:pic>
        <p:nvPicPr>
          <p:cNvPr id="393" name="Shape 393"/>
          <p:cNvPicPr preferRelativeResize="0"/>
          <p:nvPr/>
        </p:nvPicPr>
        <p:blipFill>
          <a:blip r:embed="rId4">
            <a:alphaModFix/>
          </a:blip>
          <a:stretch>
            <a:fillRect/>
          </a:stretch>
        </p:blipFill>
        <p:spPr>
          <a:xfrm>
            <a:off x="5930376" y="1568651"/>
            <a:ext cx="5159383" cy="3780675"/>
          </a:xfrm>
          <a:prstGeom prst="rect">
            <a:avLst/>
          </a:prstGeom>
          <a:noFill/>
          <a:ln>
            <a:noFill/>
          </a:ln>
        </p:spPr>
      </p:pic>
      <p:cxnSp>
        <p:nvCxnSpPr>
          <p:cNvPr id="394" name="Shape 394"/>
          <p:cNvCxnSpPr/>
          <p:nvPr/>
        </p:nvCxnSpPr>
        <p:spPr>
          <a:xfrm>
            <a:off x="5584912" y="-11112"/>
            <a:ext cx="75000" cy="6940200"/>
          </a:xfrm>
          <a:prstGeom prst="straightConnector1">
            <a:avLst/>
          </a:prstGeom>
          <a:noFill/>
          <a:ln cap="flat" cmpd="sng" w="9525">
            <a:solidFill>
              <a:schemeClr val="dk2"/>
            </a:solidFill>
            <a:prstDash val="solid"/>
            <a:round/>
            <a:headEnd len="lg" w="lg" type="none"/>
            <a:tailEnd len="lg" w="lg" type="none"/>
          </a:ln>
        </p:spPr>
      </p:cxnSp>
      <p:sp>
        <p:nvSpPr>
          <p:cNvPr id="395" name="Shape 395"/>
          <p:cNvSpPr txBox="1"/>
          <p:nvPr/>
        </p:nvSpPr>
        <p:spPr>
          <a:xfrm>
            <a:off x="420775" y="6214800"/>
            <a:ext cx="3001200" cy="550200"/>
          </a:xfrm>
          <a:prstGeom prst="rect">
            <a:avLst/>
          </a:prstGeom>
          <a:noFill/>
          <a:ln>
            <a:noFill/>
          </a:ln>
        </p:spPr>
        <p:txBody>
          <a:bodyPr anchorCtr="0" anchor="t" bIns="91425" lIns="91425" rIns="91425" tIns="91425">
            <a:noAutofit/>
          </a:bodyPr>
          <a:lstStyle/>
          <a:p>
            <a:pPr lvl="0" rtl="0">
              <a:spcBef>
                <a:spcPts val="0"/>
              </a:spcBef>
              <a:buNone/>
            </a:pPr>
            <a:r>
              <a:rPr lang="en-US"/>
              <a:t>Cross Correlation</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Coherency </a:t>
            </a:r>
          </a:p>
        </p:txBody>
      </p:sp>
      <p:pic>
        <p:nvPicPr>
          <p:cNvPr id="401" name="Shape 401"/>
          <p:cNvPicPr preferRelativeResize="0"/>
          <p:nvPr/>
        </p:nvPicPr>
        <p:blipFill>
          <a:blip r:embed="rId3">
            <a:alphaModFix/>
          </a:blip>
          <a:stretch>
            <a:fillRect/>
          </a:stretch>
        </p:blipFill>
        <p:spPr>
          <a:xfrm>
            <a:off x="677325" y="1358975"/>
            <a:ext cx="8670549" cy="5330999"/>
          </a:xfrm>
          <a:prstGeom prst="rect">
            <a:avLst/>
          </a:prstGeom>
          <a:noFill/>
          <a:ln>
            <a:noFill/>
          </a:ln>
        </p:spPr>
      </p:pic>
      <p:sp>
        <p:nvSpPr>
          <p:cNvPr id="402" name="Shape 402"/>
          <p:cNvSpPr txBox="1"/>
          <p:nvPr/>
        </p:nvSpPr>
        <p:spPr>
          <a:xfrm>
            <a:off x="420775" y="6214800"/>
            <a:ext cx="3001200" cy="550200"/>
          </a:xfrm>
          <a:prstGeom prst="rect">
            <a:avLst/>
          </a:prstGeom>
          <a:noFill/>
          <a:ln>
            <a:noFill/>
          </a:ln>
        </p:spPr>
        <p:txBody>
          <a:bodyPr anchorCtr="0" anchor="t" bIns="91425" lIns="91425" rIns="91425" tIns="91425">
            <a:noAutofit/>
          </a:bodyPr>
          <a:lstStyle/>
          <a:p>
            <a:pPr lvl="0">
              <a:spcBef>
                <a:spcPts val="0"/>
              </a:spcBef>
              <a:buNone/>
            </a:pPr>
            <a:r>
              <a:rPr lang="en-US"/>
              <a:t>Capon Method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677333" y="609600"/>
            <a:ext cx="8596800" cy="1320900"/>
          </a:xfrm>
          <a:prstGeom prst="rect">
            <a:avLst/>
          </a:prstGeom>
        </p:spPr>
        <p:txBody>
          <a:bodyPr anchorCtr="0" anchor="t" bIns="91425" lIns="91425" rIns="91425" tIns="91425">
            <a:noAutofit/>
          </a:bodyPr>
          <a:lstStyle/>
          <a:p>
            <a:pPr lvl="0">
              <a:spcBef>
                <a:spcPts val="0"/>
              </a:spcBef>
              <a:buNone/>
            </a:pPr>
            <a:r>
              <a:rPr lang="en-US"/>
              <a:t>The Source Location Problem</a:t>
            </a:r>
          </a:p>
        </p:txBody>
      </p:sp>
      <p:sp>
        <p:nvSpPr>
          <p:cNvPr id="162" name="Shape 162"/>
          <p:cNvSpPr txBox="1"/>
          <p:nvPr>
            <p:ph idx="1" type="body"/>
          </p:nvPr>
        </p:nvSpPr>
        <p:spPr>
          <a:xfrm>
            <a:off x="677324" y="1518900"/>
            <a:ext cx="8935200" cy="2459100"/>
          </a:xfrm>
          <a:prstGeom prst="rect">
            <a:avLst/>
          </a:prstGeom>
        </p:spPr>
        <p:txBody>
          <a:bodyPr anchorCtr="0" anchor="t" bIns="91425" lIns="91425" rIns="91425" tIns="91425">
            <a:noAutofit/>
          </a:bodyPr>
          <a:lstStyle/>
          <a:p>
            <a:pPr indent="0" lvl="0" marL="0" rtl="0">
              <a:spcBef>
                <a:spcPts val="0"/>
              </a:spcBef>
              <a:buNone/>
            </a:pPr>
            <a:r>
              <a:rPr lang="en-US" sz="2400"/>
              <a:t>Our incoming signal </a:t>
            </a:r>
            <a:r>
              <a:rPr i="1" lang="en-US" sz="2400"/>
              <a:t>s(t)</a:t>
            </a:r>
            <a:r>
              <a:rPr lang="en-US" sz="2400"/>
              <a:t> is received by two different antennas as </a:t>
            </a:r>
            <a:r>
              <a:rPr i="1" lang="en-US" sz="2400"/>
              <a:t>x1(t)</a:t>
            </a:r>
            <a:r>
              <a:rPr lang="en-US" sz="2400"/>
              <a:t> and </a:t>
            </a:r>
            <a:r>
              <a:rPr i="1" lang="en-US" sz="2400"/>
              <a:t>x2(t). </a:t>
            </a:r>
            <a:r>
              <a:rPr lang="en-US" sz="2400"/>
              <a:t>We’ll call </a:t>
            </a:r>
            <a:r>
              <a:rPr i="1" lang="en-US" sz="2400"/>
              <a:t>x1(t) </a:t>
            </a:r>
            <a:r>
              <a:rPr lang="en-US" sz="2400"/>
              <a:t>our reference, and let </a:t>
            </a:r>
            <a:r>
              <a:rPr i="1" lang="en-US" sz="2400"/>
              <a:t>x2(t)</a:t>
            </a:r>
            <a:r>
              <a:rPr lang="en-US" sz="2400"/>
              <a:t> have a delay represented as Tau.</a:t>
            </a:r>
          </a:p>
        </p:txBody>
      </p:sp>
      <p:pic>
        <p:nvPicPr>
          <p:cNvPr id="163" name="Shape 163"/>
          <p:cNvPicPr preferRelativeResize="0"/>
          <p:nvPr/>
        </p:nvPicPr>
        <p:blipFill>
          <a:blip r:embed="rId3">
            <a:alphaModFix/>
          </a:blip>
          <a:stretch>
            <a:fillRect/>
          </a:stretch>
        </p:blipFill>
        <p:spPr>
          <a:xfrm>
            <a:off x="2061075" y="3506725"/>
            <a:ext cx="5829300" cy="2686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 name="Shape 406"/>
        <p:cNvGrpSpPr/>
        <p:nvPr/>
      </p:nvGrpSpPr>
      <p:grpSpPr>
        <a:xfrm>
          <a:off x="0" y="0"/>
          <a:ext cx="0" cy="0"/>
          <a:chOff x="0" y="0"/>
          <a:chExt cx="0" cy="0"/>
        </a:xfrm>
      </p:grpSpPr>
      <p:sp>
        <p:nvSpPr>
          <p:cNvPr id="407" name="Shape 407"/>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Coherency </a:t>
            </a:r>
          </a:p>
        </p:txBody>
      </p:sp>
      <p:pic>
        <p:nvPicPr>
          <p:cNvPr id="408" name="Shape 408"/>
          <p:cNvPicPr preferRelativeResize="0"/>
          <p:nvPr/>
        </p:nvPicPr>
        <p:blipFill>
          <a:blip r:embed="rId3">
            <a:alphaModFix/>
          </a:blip>
          <a:stretch>
            <a:fillRect/>
          </a:stretch>
        </p:blipFill>
        <p:spPr>
          <a:xfrm>
            <a:off x="677325" y="1415550"/>
            <a:ext cx="8863699" cy="5312049"/>
          </a:xfrm>
          <a:prstGeom prst="rect">
            <a:avLst/>
          </a:prstGeom>
          <a:noFill/>
          <a:ln>
            <a:noFill/>
          </a:ln>
        </p:spPr>
      </p:pic>
      <p:sp>
        <p:nvSpPr>
          <p:cNvPr id="409" name="Shape 409"/>
          <p:cNvSpPr txBox="1"/>
          <p:nvPr/>
        </p:nvSpPr>
        <p:spPr>
          <a:xfrm>
            <a:off x="420775" y="6214800"/>
            <a:ext cx="3001200" cy="550200"/>
          </a:xfrm>
          <a:prstGeom prst="rect">
            <a:avLst/>
          </a:prstGeom>
          <a:noFill/>
          <a:ln>
            <a:noFill/>
          </a:ln>
        </p:spPr>
        <p:txBody>
          <a:bodyPr anchorCtr="0" anchor="t" bIns="91425" lIns="91425" rIns="91425" tIns="91425">
            <a:noAutofit/>
          </a:bodyPr>
          <a:lstStyle/>
          <a:p>
            <a:pPr lvl="0" rtl="0">
              <a:spcBef>
                <a:spcPts val="0"/>
              </a:spcBef>
              <a:buNone/>
            </a:pPr>
            <a:r>
              <a:rPr lang="en-US"/>
              <a:t>Capon Method</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3" name="Shape 413"/>
        <p:cNvGrpSpPr/>
        <p:nvPr/>
      </p:nvGrpSpPr>
      <p:grpSpPr>
        <a:xfrm>
          <a:off x="0" y="0"/>
          <a:ext cx="0" cy="0"/>
          <a:chOff x="0" y="0"/>
          <a:chExt cx="0" cy="0"/>
        </a:xfrm>
      </p:grpSpPr>
      <p:sp>
        <p:nvSpPr>
          <p:cNvPr id="414" name="Shape 414"/>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Coherency - Bulk Delay</a:t>
            </a:r>
          </a:p>
        </p:txBody>
      </p:sp>
      <p:pic>
        <p:nvPicPr>
          <p:cNvPr id="415" name="Shape 415"/>
          <p:cNvPicPr preferRelativeResize="0"/>
          <p:nvPr/>
        </p:nvPicPr>
        <p:blipFill>
          <a:blip r:embed="rId3">
            <a:alphaModFix/>
          </a:blip>
          <a:stretch>
            <a:fillRect/>
          </a:stretch>
        </p:blipFill>
        <p:spPr>
          <a:xfrm>
            <a:off x="222837" y="1944787"/>
            <a:ext cx="2352675" cy="2838450"/>
          </a:xfrm>
          <a:prstGeom prst="rect">
            <a:avLst/>
          </a:prstGeom>
          <a:noFill/>
          <a:ln>
            <a:noFill/>
          </a:ln>
        </p:spPr>
      </p:pic>
      <p:pic>
        <p:nvPicPr>
          <p:cNvPr id="416" name="Shape 416"/>
          <p:cNvPicPr preferRelativeResize="0"/>
          <p:nvPr/>
        </p:nvPicPr>
        <p:blipFill>
          <a:blip r:embed="rId4">
            <a:alphaModFix/>
          </a:blip>
          <a:stretch>
            <a:fillRect/>
          </a:stretch>
        </p:blipFill>
        <p:spPr>
          <a:xfrm>
            <a:off x="3673325" y="1930500"/>
            <a:ext cx="8153400" cy="2867025"/>
          </a:xfrm>
          <a:prstGeom prst="rect">
            <a:avLst/>
          </a:prstGeom>
          <a:noFill/>
          <a:ln>
            <a:noFill/>
          </a:ln>
        </p:spPr>
      </p:pic>
      <p:cxnSp>
        <p:nvCxnSpPr>
          <p:cNvPr id="417" name="Shape 417"/>
          <p:cNvCxnSpPr/>
          <p:nvPr/>
        </p:nvCxnSpPr>
        <p:spPr>
          <a:xfrm>
            <a:off x="3107525" y="1528700"/>
            <a:ext cx="50100" cy="4849200"/>
          </a:xfrm>
          <a:prstGeom prst="straightConnector1">
            <a:avLst/>
          </a:prstGeom>
          <a:noFill/>
          <a:ln cap="flat" cmpd="sng" w="9525">
            <a:solidFill>
              <a:schemeClr val="dk2"/>
            </a:solidFill>
            <a:prstDash val="solid"/>
            <a:round/>
            <a:headEnd len="lg" w="lg" type="none"/>
            <a:tailEnd len="lg" w="lg" type="none"/>
          </a:ln>
        </p:spPr>
      </p:cxnSp>
      <p:sp>
        <p:nvSpPr>
          <p:cNvPr id="418" name="Shape 418"/>
          <p:cNvSpPr txBox="1"/>
          <p:nvPr/>
        </p:nvSpPr>
        <p:spPr>
          <a:xfrm>
            <a:off x="5663700" y="5388025"/>
            <a:ext cx="2529000" cy="739200"/>
          </a:xfrm>
          <a:prstGeom prst="rect">
            <a:avLst/>
          </a:prstGeom>
          <a:noFill/>
          <a:ln>
            <a:noFill/>
          </a:ln>
        </p:spPr>
        <p:txBody>
          <a:bodyPr anchorCtr="0" anchor="t" bIns="91425" lIns="91425" rIns="91425" tIns="91425">
            <a:noAutofit/>
          </a:bodyPr>
          <a:lstStyle/>
          <a:p>
            <a:pPr lvl="0">
              <a:spcBef>
                <a:spcPts val="0"/>
              </a:spcBef>
              <a:buNone/>
            </a:pPr>
            <a:r>
              <a:rPr lang="en-US" sz="1800"/>
              <a:t>Feedback from here</a:t>
            </a:r>
          </a:p>
        </p:txBody>
      </p:sp>
      <p:sp>
        <p:nvSpPr>
          <p:cNvPr id="419" name="Shape 419"/>
          <p:cNvSpPr txBox="1"/>
          <p:nvPr/>
        </p:nvSpPr>
        <p:spPr>
          <a:xfrm>
            <a:off x="222850" y="5388025"/>
            <a:ext cx="2529000" cy="739200"/>
          </a:xfrm>
          <a:prstGeom prst="rect">
            <a:avLst/>
          </a:prstGeom>
          <a:noFill/>
          <a:ln>
            <a:noFill/>
          </a:ln>
        </p:spPr>
        <p:txBody>
          <a:bodyPr anchorCtr="0" anchor="t" bIns="91425" lIns="91425" rIns="91425" tIns="91425">
            <a:noAutofit/>
          </a:bodyPr>
          <a:lstStyle/>
          <a:p>
            <a:pPr lvl="0" rtl="0">
              <a:spcBef>
                <a:spcPts val="0"/>
              </a:spcBef>
              <a:buNone/>
            </a:pPr>
            <a:r>
              <a:rPr lang="en-US" sz="1800"/>
              <a:t>Feedback applied</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677330" y="609600"/>
            <a:ext cx="3332400" cy="1320900"/>
          </a:xfrm>
          <a:prstGeom prst="rect">
            <a:avLst/>
          </a:prstGeom>
        </p:spPr>
        <p:txBody>
          <a:bodyPr anchorCtr="0" anchor="t" bIns="91425" lIns="91425" rIns="91425" tIns="91425">
            <a:noAutofit/>
          </a:bodyPr>
          <a:lstStyle/>
          <a:p>
            <a:pPr lvl="0" rtl="0">
              <a:spcBef>
                <a:spcPts val="0"/>
              </a:spcBef>
              <a:buNone/>
            </a:pPr>
            <a:r>
              <a:rPr lang="en-US"/>
              <a:t>Coherency - Sample Drift </a:t>
            </a:r>
          </a:p>
        </p:txBody>
      </p:sp>
      <p:pic>
        <p:nvPicPr>
          <p:cNvPr id="425" name="Shape 425"/>
          <p:cNvPicPr preferRelativeResize="0"/>
          <p:nvPr/>
        </p:nvPicPr>
        <p:blipFill rotWithShape="1">
          <a:blip r:embed="rId3">
            <a:alphaModFix/>
          </a:blip>
          <a:srcRect b="36644" l="0" r="0" t="0"/>
          <a:stretch/>
        </p:blipFill>
        <p:spPr>
          <a:xfrm>
            <a:off x="4928525" y="192845"/>
            <a:ext cx="1733550" cy="2154400"/>
          </a:xfrm>
          <a:prstGeom prst="rect">
            <a:avLst/>
          </a:prstGeom>
          <a:noFill/>
          <a:ln>
            <a:noFill/>
          </a:ln>
        </p:spPr>
      </p:pic>
      <p:pic>
        <p:nvPicPr>
          <p:cNvPr id="426" name="Shape 426"/>
          <p:cNvPicPr preferRelativeResize="0"/>
          <p:nvPr/>
        </p:nvPicPr>
        <p:blipFill>
          <a:blip r:embed="rId4">
            <a:alphaModFix/>
          </a:blip>
          <a:stretch>
            <a:fillRect/>
          </a:stretch>
        </p:blipFill>
        <p:spPr>
          <a:xfrm>
            <a:off x="0" y="2955510"/>
            <a:ext cx="12191999" cy="3902478"/>
          </a:xfrm>
          <a:prstGeom prst="rect">
            <a:avLst/>
          </a:prstGeom>
          <a:noFill/>
          <a:ln>
            <a:noFill/>
          </a:ln>
        </p:spPr>
      </p:pic>
      <p:sp>
        <p:nvSpPr>
          <p:cNvPr id="427" name="Shape 427"/>
          <p:cNvSpPr txBox="1"/>
          <p:nvPr/>
        </p:nvSpPr>
        <p:spPr>
          <a:xfrm>
            <a:off x="7402700" y="900450"/>
            <a:ext cx="2529000" cy="739200"/>
          </a:xfrm>
          <a:prstGeom prst="rect">
            <a:avLst/>
          </a:prstGeom>
          <a:noFill/>
          <a:ln>
            <a:noFill/>
          </a:ln>
        </p:spPr>
        <p:txBody>
          <a:bodyPr anchorCtr="0" anchor="t" bIns="91425" lIns="91425" rIns="91425" tIns="91425">
            <a:noAutofit/>
          </a:bodyPr>
          <a:lstStyle/>
          <a:p>
            <a:pPr lvl="0" rtl="0">
              <a:spcBef>
                <a:spcPts val="0"/>
              </a:spcBef>
              <a:buNone/>
            </a:pPr>
            <a:r>
              <a:rPr lang="en-US" sz="1800"/>
              <a:t>Feedback applied</a:t>
            </a:r>
          </a:p>
        </p:txBody>
      </p:sp>
      <p:cxnSp>
        <p:nvCxnSpPr>
          <p:cNvPr id="428" name="Shape 428"/>
          <p:cNvCxnSpPr/>
          <p:nvPr/>
        </p:nvCxnSpPr>
        <p:spPr>
          <a:xfrm>
            <a:off x="25050" y="2493525"/>
            <a:ext cx="12116700" cy="12600"/>
          </a:xfrm>
          <a:prstGeom prst="straightConnector1">
            <a:avLst/>
          </a:prstGeom>
          <a:noFill/>
          <a:ln cap="flat" cmpd="sng" w="9525">
            <a:solidFill>
              <a:schemeClr val="dk2"/>
            </a:solidFill>
            <a:prstDash val="solid"/>
            <a:round/>
            <a:headEnd len="lg" w="lg" type="none"/>
            <a:tailEnd len="lg" w="lg" type="none"/>
          </a:ln>
        </p:spPr>
      </p:cxnSp>
      <p:sp>
        <p:nvSpPr>
          <p:cNvPr id="429" name="Shape 429"/>
          <p:cNvSpPr txBox="1"/>
          <p:nvPr/>
        </p:nvSpPr>
        <p:spPr>
          <a:xfrm>
            <a:off x="238075" y="5413100"/>
            <a:ext cx="2529000" cy="739200"/>
          </a:xfrm>
          <a:prstGeom prst="rect">
            <a:avLst/>
          </a:prstGeom>
          <a:noFill/>
          <a:ln>
            <a:noFill/>
          </a:ln>
        </p:spPr>
        <p:txBody>
          <a:bodyPr anchorCtr="0" anchor="t" bIns="91425" lIns="91425" rIns="91425" tIns="91425">
            <a:noAutofit/>
          </a:bodyPr>
          <a:lstStyle/>
          <a:p>
            <a:pPr lvl="0" rtl="0">
              <a:spcBef>
                <a:spcPts val="0"/>
              </a:spcBef>
              <a:buNone/>
            </a:pPr>
            <a:r>
              <a:rPr lang="en-US" sz="1800"/>
              <a:t>Feedback from here</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ph type="title"/>
          </p:nvPr>
        </p:nvSpPr>
        <p:spPr>
          <a:xfrm>
            <a:off x="677330" y="609600"/>
            <a:ext cx="3332400" cy="1320900"/>
          </a:xfrm>
          <a:prstGeom prst="rect">
            <a:avLst/>
          </a:prstGeom>
        </p:spPr>
        <p:txBody>
          <a:bodyPr anchorCtr="0" anchor="t" bIns="91425" lIns="91425" rIns="91425" tIns="91425">
            <a:noAutofit/>
          </a:bodyPr>
          <a:lstStyle/>
          <a:p>
            <a:pPr lvl="0" rtl="0">
              <a:spcBef>
                <a:spcPts val="0"/>
              </a:spcBef>
              <a:buNone/>
            </a:pPr>
            <a:r>
              <a:rPr lang="en-US"/>
              <a:t>Coherency - Sample Drift </a:t>
            </a:r>
          </a:p>
        </p:txBody>
      </p:sp>
      <p:pic>
        <p:nvPicPr>
          <p:cNvPr id="435" name="Shape 435"/>
          <p:cNvPicPr preferRelativeResize="0"/>
          <p:nvPr/>
        </p:nvPicPr>
        <p:blipFill rotWithShape="1">
          <a:blip r:embed="rId3">
            <a:alphaModFix/>
          </a:blip>
          <a:srcRect b="36644" l="0" r="0" t="0"/>
          <a:stretch/>
        </p:blipFill>
        <p:spPr>
          <a:xfrm>
            <a:off x="4928525" y="192845"/>
            <a:ext cx="1733550" cy="2154400"/>
          </a:xfrm>
          <a:prstGeom prst="rect">
            <a:avLst/>
          </a:prstGeom>
          <a:noFill/>
          <a:ln>
            <a:noFill/>
          </a:ln>
        </p:spPr>
      </p:pic>
      <p:sp>
        <p:nvSpPr>
          <p:cNvPr id="436" name="Shape 436"/>
          <p:cNvSpPr txBox="1"/>
          <p:nvPr/>
        </p:nvSpPr>
        <p:spPr>
          <a:xfrm>
            <a:off x="7402700" y="900450"/>
            <a:ext cx="2529000" cy="739200"/>
          </a:xfrm>
          <a:prstGeom prst="rect">
            <a:avLst/>
          </a:prstGeom>
          <a:noFill/>
          <a:ln>
            <a:noFill/>
          </a:ln>
        </p:spPr>
        <p:txBody>
          <a:bodyPr anchorCtr="0" anchor="t" bIns="91425" lIns="91425" rIns="91425" tIns="91425">
            <a:noAutofit/>
          </a:bodyPr>
          <a:lstStyle/>
          <a:p>
            <a:pPr lvl="0" rtl="0">
              <a:spcBef>
                <a:spcPts val="0"/>
              </a:spcBef>
              <a:buNone/>
            </a:pPr>
            <a:r>
              <a:rPr lang="en-US" sz="1800"/>
              <a:t>Feedback applied</a:t>
            </a:r>
          </a:p>
        </p:txBody>
      </p:sp>
      <p:cxnSp>
        <p:nvCxnSpPr>
          <p:cNvPr id="437" name="Shape 437"/>
          <p:cNvCxnSpPr/>
          <p:nvPr/>
        </p:nvCxnSpPr>
        <p:spPr>
          <a:xfrm>
            <a:off x="25050" y="2493525"/>
            <a:ext cx="12116700" cy="12600"/>
          </a:xfrm>
          <a:prstGeom prst="straightConnector1">
            <a:avLst/>
          </a:prstGeom>
          <a:noFill/>
          <a:ln cap="flat" cmpd="sng" w="9525">
            <a:solidFill>
              <a:schemeClr val="dk2"/>
            </a:solidFill>
            <a:prstDash val="solid"/>
            <a:round/>
            <a:headEnd len="lg" w="lg" type="none"/>
            <a:tailEnd len="lg" w="lg" type="none"/>
          </a:ln>
        </p:spPr>
      </p:cxnSp>
      <p:pic>
        <p:nvPicPr>
          <p:cNvPr id="438" name="Shape 438"/>
          <p:cNvPicPr preferRelativeResize="0"/>
          <p:nvPr/>
        </p:nvPicPr>
        <p:blipFill>
          <a:blip r:embed="rId4">
            <a:alphaModFix/>
          </a:blip>
          <a:stretch>
            <a:fillRect/>
          </a:stretch>
        </p:blipFill>
        <p:spPr>
          <a:xfrm>
            <a:off x="6083600" y="3081687"/>
            <a:ext cx="3848100" cy="3209925"/>
          </a:xfrm>
          <a:prstGeom prst="rect">
            <a:avLst/>
          </a:prstGeom>
          <a:noFill/>
          <a:ln>
            <a:noFill/>
          </a:ln>
        </p:spPr>
      </p:pic>
      <p:sp>
        <p:nvSpPr>
          <p:cNvPr id="439" name="Shape 439"/>
          <p:cNvSpPr txBox="1"/>
          <p:nvPr>
            <p:ph idx="1" type="body"/>
          </p:nvPr>
        </p:nvSpPr>
        <p:spPr>
          <a:xfrm>
            <a:off x="593825" y="3517000"/>
            <a:ext cx="4334700" cy="1632900"/>
          </a:xfrm>
          <a:prstGeom prst="rect">
            <a:avLst/>
          </a:prstGeom>
        </p:spPr>
        <p:txBody>
          <a:bodyPr anchorCtr="0" anchor="t" bIns="91425" lIns="91425" rIns="91425" tIns="91425">
            <a:noAutofit/>
          </a:bodyPr>
          <a:lstStyle/>
          <a:p>
            <a:pPr indent="0" lvl="0" marL="0" rtl="0">
              <a:spcBef>
                <a:spcPts val="0"/>
              </a:spcBef>
              <a:buNone/>
            </a:pPr>
            <a:r>
              <a:rPr lang="en-US" sz="2400"/>
              <a:t>Cross correlation with fractional sample peak estimation</a:t>
            </a:r>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 name="Shape 443"/>
        <p:cNvGrpSpPr/>
        <p:nvPr/>
      </p:nvGrpSpPr>
      <p:grpSpPr>
        <a:xfrm>
          <a:off x="0" y="0"/>
          <a:ext cx="0" cy="0"/>
          <a:chOff x="0" y="0"/>
          <a:chExt cx="0" cy="0"/>
        </a:xfrm>
      </p:grpSpPr>
      <p:sp>
        <p:nvSpPr>
          <p:cNvPr id="444" name="Shape 444"/>
          <p:cNvSpPr txBox="1"/>
          <p:nvPr>
            <p:ph type="title"/>
          </p:nvPr>
        </p:nvSpPr>
        <p:spPr>
          <a:xfrm>
            <a:off x="677330" y="609600"/>
            <a:ext cx="3332400" cy="1320900"/>
          </a:xfrm>
          <a:prstGeom prst="rect">
            <a:avLst/>
          </a:prstGeom>
        </p:spPr>
        <p:txBody>
          <a:bodyPr anchorCtr="0" anchor="t" bIns="91425" lIns="91425" rIns="91425" tIns="91425">
            <a:noAutofit/>
          </a:bodyPr>
          <a:lstStyle/>
          <a:p>
            <a:pPr lvl="0" rtl="0">
              <a:spcBef>
                <a:spcPts val="0"/>
              </a:spcBef>
              <a:buNone/>
            </a:pPr>
            <a:r>
              <a:rPr lang="en-US"/>
              <a:t>Coherency - Sample Drift </a:t>
            </a:r>
          </a:p>
        </p:txBody>
      </p:sp>
      <p:pic>
        <p:nvPicPr>
          <p:cNvPr id="445" name="Shape 445"/>
          <p:cNvPicPr preferRelativeResize="0"/>
          <p:nvPr/>
        </p:nvPicPr>
        <p:blipFill rotWithShape="1">
          <a:blip r:embed="rId3">
            <a:alphaModFix/>
          </a:blip>
          <a:srcRect b="36644" l="0" r="0" t="0"/>
          <a:stretch/>
        </p:blipFill>
        <p:spPr>
          <a:xfrm>
            <a:off x="4928525" y="192845"/>
            <a:ext cx="1733550" cy="2154400"/>
          </a:xfrm>
          <a:prstGeom prst="rect">
            <a:avLst/>
          </a:prstGeom>
          <a:noFill/>
          <a:ln>
            <a:noFill/>
          </a:ln>
        </p:spPr>
      </p:pic>
      <p:sp>
        <p:nvSpPr>
          <p:cNvPr id="446" name="Shape 446"/>
          <p:cNvSpPr txBox="1"/>
          <p:nvPr/>
        </p:nvSpPr>
        <p:spPr>
          <a:xfrm>
            <a:off x="7402700" y="900450"/>
            <a:ext cx="2529000" cy="739200"/>
          </a:xfrm>
          <a:prstGeom prst="rect">
            <a:avLst/>
          </a:prstGeom>
          <a:noFill/>
          <a:ln>
            <a:noFill/>
          </a:ln>
        </p:spPr>
        <p:txBody>
          <a:bodyPr anchorCtr="0" anchor="t" bIns="91425" lIns="91425" rIns="91425" tIns="91425">
            <a:noAutofit/>
          </a:bodyPr>
          <a:lstStyle/>
          <a:p>
            <a:pPr lvl="0" rtl="0">
              <a:spcBef>
                <a:spcPts val="0"/>
              </a:spcBef>
              <a:buNone/>
            </a:pPr>
            <a:r>
              <a:rPr lang="en-US" sz="1800"/>
              <a:t>Feedback applied</a:t>
            </a:r>
          </a:p>
        </p:txBody>
      </p:sp>
      <p:cxnSp>
        <p:nvCxnSpPr>
          <p:cNvPr id="447" name="Shape 447"/>
          <p:cNvCxnSpPr/>
          <p:nvPr/>
        </p:nvCxnSpPr>
        <p:spPr>
          <a:xfrm>
            <a:off x="25050" y="2493525"/>
            <a:ext cx="12116700" cy="12600"/>
          </a:xfrm>
          <a:prstGeom prst="straightConnector1">
            <a:avLst/>
          </a:prstGeom>
          <a:noFill/>
          <a:ln cap="flat" cmpd="sng" w="9525">
            <a:solidFill>
              <a:schemeClr val="dk2"/>
            </a:solidFill>
            <a:prstDash val="solid"/>
            <a:round/>
            <a:headEnd len="lg" w="lg" type="none"/>
            <a:tailEnd len="lg" w="lg" type="none"/>
          </a:ln>
        </p:spPr>
      </p:cxnSp>
      <p:pic>
        <p:nvPicPr>
          <p:cNvPr id="448" name="Shape 448"/>
          <p:cNvPicPr preferRelativeResize="0"/>
          <p:nvPr/>
        </p:nvPicPr>
        <p:blipFill>
          <a:blip r:embed="rId4">
            <a:alphaModFix/>
          </a:blip>
          <a:stretch>
            <a:fillRect/>
          </a:stretch>
        </p:blipFill>
        <p:spPr>
          <a:xfrm>
            <a:off x="5932887" y="2652400"/>
            <a:ext cx="4486275" cy="4152900"/>
          </a:xfrm>
          <a:prstGeom prst="rect">
            <a:avLst/>
          </a:prstGeom>
          <a:noFill/>
          <a:ln>
            <a:noFill/>
          </a:ln>
        </p:spPr>
      </p:pic>
      <p:sp>
        <p:nvSpPr>
          <p:cNvPr id="449" name="Shape 449"/>
          <p:cNvSpPr txBox="1"/>
          <p:nvPr>
            <p:ph idx="1" type="body"/>
          </p:nvPr>
        </p:nvSpPr>
        <p:spPr>
          <a:xfrm>
            <a:off x="426700" y="2875150"/>
            <a:ext cx="5262000" cy="3707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US" sz="2400"/>
              <a:t>Unit Conversion and scaling</a:t>
            </a:r>
          </a:p>
          <a:p>
            <a:pPr indent="0" lvl="0" marL="0" rtl="0">
              <a:spcBef>
                <a:spcPts val="0"/>
              </a:spcBef>
              <a:buNone/>
            </a:pPr>
            <a:r>
              <a:t/>
            </a:r>
            <a:endParaRPr sz="2400"/>
          </a:p>
          <a:p>
            <a:pPr indent="-381000" lvl="0" marL="457200" rtl="0">
              <a:spcBef>
                <a:spcPts val="0"/>
              </a:spcBef>
              <a:buSzPct val="100000"/>
              <a:buAutoNum type="arabicPeriod"/>
            </a:pPr>
            <a:r>
              <a:rPr lang="en-US" sz="2400"/>
              <a:t>Unwrapping</a:t>
            </a:r>
          </a:p>
          <a:p>
            <a:pPr indent="0" lvl="0" marL="0" rtl="0">
              <a:spcBef>
                <a:spcPts val="0"/>
              </a:spcBef>
              <a:buNone/>
            </a:pPr>
            <a:r>
              <a:t/>
            </a:r>
            <a:endParaRPr sz="2400"/>
          </a:p>
          <a:p>
            <a:pPr indent="-381000" lvl="0" marL="457200" rtl="0">
              <a:spcBef>
                <a:spcPts val="0"/>
              </a:spcBef>
              <a:buSzPct val="100000"/>
              <a:buAutoNum type="arabicPeriod"/>
            </a:pPr>
            <a:r>
              <a:rPr lang="en-US" sz="2400"/>
              <a:t>Linear slope approximation</a:t>
            </a:r>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3" name="Shape 453"/>
        <p:cNvGrpSpPr/>
        <p:nvPr/>
      </p:nvGrpSpPr>
      <p:grpSpPr>
        <a:xfrm>
          <a:off x="0" y="0"/>
          <a:ext cx="0" cy="0"/>
          <a:chOff x="0" y="0"/>
          <a:chExt cx="0" cy="0"/>
        </a:xfrm>
      </p:grpSpPr>
      <p:sp>
        <p:nvSpPr>
          <p:cNvPr id="454" name="Shape 454"/>
          <p:cNvSpPr txBox="1"/>
          <p:nvPr>
            <p:ph type="title"/>
          </p:nvPr>
        </p:nvSpPr>
        <p:spPr>
          <a:xfrm>
            <a:off x="677330" y="609600"/>
            <a:ext cx="3332400" cy="1320900"/>
          </a:xfrm>
          <a:prstGeom prst="rect">
            <a:avLst/>
          </a:prstGeom>
        </p:spPr>
        <p:txBody>
          <a:bodyPr anchorCtr="0" anchor="t" bIns="91425" lIns="91425" rIns="91425" tIns="91425">
            <a:noAutofit/>
          </a:bodyPr>
          <a:lstStyle/>
          <a:p>
            <a:pPr lvl="0" rtl="0">
              <a:spcBef>
                <a:spcPts val="0"/>
              </a:spcBef>
              <a:buNone/>
            </a:pPr>
            <a:r>
              <a:rPr lang="en-US"/>
              <a:t>Coherency - Sample Drift </a:t>
            </a:r>
          </a:p>
        </p:txBody>
      </p:sp>
      <p:pic>
        <p:nvPicPr>
          <p:cNvPr id="455" name="Shape 455"/>
          <p:cNvPicPr preferRelativeResize="0"/>
          <p:nvPr/>
        </p:nvPicPr>
        <p:blipFill rotWithShape="1">
          <a:blip r:embed="rId3">
            <a:alphaModFix/>
          </a:blip>
          <a:srcRect b="36644" l="0" r="0" t="0"/>
          <a:stretch/>
        </p:blipFill>
        <p:spPr>
          <a:xfrm>
            <a:off x="4928525" y="192845"/>
            <a:ext cx="1733550" cy="2154400"/>
          </a:xfrm>
          <a:prstGeom prst="rect">
            <a:avLst/>
          </a:prstGeom>
          <a:noFill/>
          <a:ln>
            <a:noFill/>
          </a:ln>
        </p:spPr>
      </p:pic>
      <p:sp>
        <p:nvSpPr>
          <p:cNvPr id="456" name="Shape 456"/>
          <p:cNvSpPr txBox="1"/>
          <p:nvPr/>
        </p:nvSpPr>
        <p:spPr>
          <a:xfrm>
            <a:off x="7402700" y="900450"/>
            <a:ext cx="2529000" cy="739200"/>
          </a:xfrm>
          <a:prstGeom prst="rect">
            <a:avLst/>
          </a:prstGeom>
          <a:noFill/>
          <a:ln>
            <a:noFill/>
          </a:ln>
        </p:spPr>
        <p:txBody>
          <a:bodyPr anchorCtr="0" anchor="t" bIns="91425" lIns="91425" rIns="91425" tIns="91425">
            <a:noAutofit/>
          </a:bodyPr>
          <a:lstStyle/>
          <a:p>
            <a:pPr lvl="0" rtl="0">
              <a:spcBef>
                <a:spcPts val="0"/>
              </a:spcBef>
              <a:buNone/>
            </a:pPr>
            <a:r>
              <a:rPr lang="en-US" sz="1800"/>
              <a:t>Feedback applied</a:t>
            </a:r>
          </a:p>
        </p:txBody>
      </p:sp>
      <p:cxnSp>
        <p:nvCxnSpPr>
          <p:cNvPr id="457" name="Shape 457"/>
          <p:cNvCxnSpPr/>
          <p:nvPr/>
        </p:nvCxnSpPr>
        <p:spPr>
          <a:xfrm>
            <a:off x="25050" y="2493525"/>
            <a:ext cx="12116700" cy="12600"/>
          </a:xfrm>
          <a:prstGeom prst="straightConnector1">
            <a:avLst/>
          </a:prstGeom>
          <a:noFill/>
          <a:ln cap="flat" cmpd="sng" w="9525">
            <a:solidFill>
              <a:schemeClr val="dk2"/>
            </a:solidFill>
            <a:prstDash val="solid"/>
            <a:round/>
            <a:headEnd len="lg" w="lg" type="none"/>
            <a:tailEnd len="lg" w="lg" type="none"/>
          </a:ln>
        </p:spPr>
      </p:cxnSp>
      <p:sp>
        <p:nvSpPr>
          <p:cNvPr id="458" name="Shape 458"/>
          <p:cNvSpPr txBox="1"/>
          <p:nvPr>
            <p:ph idx="1" type="body"/>
          </p:nvPr>
        </p:nvSpPr>
        <p:spPr>
          <a:xfrm>
            <a:off x="501900" y="4117737"/>
            <a:ext cx="5262000" cy="1222200"/>
          </a:xfrm>
          <a:prstGeom prst="rect">
            <a:avLst/>
          </a:prstGeom>
        </p:spPr>
        <p:txBody>
          <a:bodyPr anchorCtr="0" anchor="t" bIns="91425" lIns="91425" rIns="91425" tIns="91425">
            <a:noAutofit/>
          </a:bodyPr>
          <a:lstStyle/>
          <a:p>
            <a:pPr indent="0" lvl="0" marL="0" rtl="0">
              <a:spcBef>
                <a:spcPts val="0"/>
              </a:spcBef>
              <a:buNone/>
            </a:pPr>
            <a:r>
              <a:rPr lang="en-US" sz="2400"/>
              <a:t>Cumulative summation of the error</a:t>
            </a:r>
          </a:p>
          <a:p>
            <a:pPr indent="0" lvl="0" marL="0" rtl="0">
              <a:spcBef>
                <a:spcPts val="0"/>
              </a:spcBef>
              <a:buNone/>
            </a:pPr>
            <a:r>
              <a:t/>
            </a:r>
            <a:endParaRPr sz="2400"/>
          </a:p>
          <a:p>
            <a:pPr indent="0" lvl="0" marL="0" rtl="0">
              <a:spcBef>
                <a:spcPts val="0"/>
              </a:spcBef>
              <a:buNone/>
            </a:pPr>
            <a:r>
              <a:t/>
            </a:r>
            <a:endParaRPr sz="2400"/>
          </a:p>
        </p:txBody>
      </p:sp>
      <p:pic>
        <p:nvPicPr>
          <p:cNvPr id="459" name="Shape 459"/>
          <p:cNvPicPr preferRelativeResize="0"/>
          <p:nvPr/>
        </p:nvPicPr>
        <p:blipFill>
          <a:blip r:embed="rId4">
            <a:alphaModFix/>
          </a:blip>
          <a:stretch>
            <a:fillRect/>
          </a:stretch>
        </p:blipFill>
        <p:spPr>
          <a:xfrm>
            <a:off x="6200112" y="2723825"/>
            <a:ext cx="3876675" cy="4010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txBox="1"/>
          <p:nvPr>
            <p:ph type="title"/>
          </p:nvPr>
        </p:nvSpPr>
        <p:spPr>
          <a:xfrm>
            <a:off x="677324" y="609600"/>
            <a:ext cx="3510600" cy="1320900"/>
          </a:xfrm>
          <a:prstGeom prst="rect">
            <a:avLst/>
          </a:prstGeom>
        </p:spPr>
        <p:txBody>
          <a:bodyPr anchorCtr="0" anchor="t" bIns="91425" lIns="91425" rIns="91425" tIns="91425">
            <a:noAutofit/>
          </a:bodyPr>
          <a:lstStyle/>
          <a:p>
            <a:pPr lvl="0" rtl="0">
              <a:spcBef>
                <a:spcPts val="0"/>
              </a:spcBef>
              <a:buNone/>
            </a:pPr>
            <a:r>
              <a:rPr lang="en-US"/>
              <a:t>Coherency - Complex Drift </a:t>
            </a:r>
          </a:p>
        </p:txBody>
      </p:sp>
      <p:sp>
        <p:nvSpPr>
          <p:cNvPr id="465" name="Shape 465"/>
          <p:cNvSpPr txBox="1"/>
          <p:nvPr/>
        </p:nvSpPr>
        <p:spPr>
          <a:xfrm>
            <a:off x="9019125" y="900450"/>
            <a:ext cx="2529000" cy="739200"/>
          </a:xfrm>
          <a:prstGeom prst="rect">
            <a:avLst/>
          </a:prstGeom>
          <a:noFill/>
          <a:ln>
            <a:noFill/>
          </a:ln>
        </p:spPr>
        <p:txBody>
          <a:bodyPr anchorCtr="0" anchor="t" bIns="91425" lIns="91425" rIns="91425" tIns="91425">
            <a:noAutofit/>
          </a:bodyPr>
          <a:lstStyle/>
          <a:p>
            <a:pPr lvl="0" rtl="0">
              <a:spcBef>
                <a:spcPts val="0"/>
              </a:spcBef>
              <a:buNone/>
            </a:pPr>
            <a:r>
              <a:rPr lang="en-US" sz="1800"/>
              <a:t>Feedback applied</a:t>
            </a:r>
          </a:p>
        </p:txBody>
      </p:sp>
      <p:cxnSp>
        <p:nvCxnSpPr>
          <p:cNvPr id="466" name="Shape 466"/>
          <p:cNvCxnSpPr/>
          <p:nvPr/>
        </p:nvCxnSpPr>
        <p:spPr>
          <a:xfrm>
            <a:off x="25050" y="2493525"/>
            <a:ext cx="12116700" cy="12600"/>
          </a:xfrm>
          <a:prstGeom prst="straightConnector1">
            <a:avLst/>
          </a:prstGeom>
          <a:noFill/>
          <a:ln cap="flat" cmpd="sng" w="9525">
            <a:solidFill>
              <a:schemeClr val="dk2"/>
            </a:solidFill>
            <a:prstDash val="solid"/>
            <a:round/>
            <a:headEnd len="lg" w="lg" type="none"/>
            <a:tailEnd len="lg" w="lg" type="none"/>
          </a:ln>
        </p:spPr>
      </p:cxnSp>
      <p:pic>
        <p:nvPicPr>
          <p:cNvPr id="467" name="Shape 467"/>
          <p:cNvPicPr preferRelativeResize="0"/>
          <p:nvPr/>
        </p:nvPicPr>
        <p:blipFill rotWithShape="1">
          <a:blip r:embed="rId3">
            <a:alphaModFix/>
          </a:blip>
          <a:srcRect b="15146" l="0" r="0" t="0"/>
          <a:stretch/>
        </p:blipFill>
        <p:spPr>
          <a:xfrm>
            <a:off x="4473975" y="101700"/>
            <a:ext cx="4019550" cy="2174125"/>
          </a:xfrm>
          <a:prstGeom prst="rect">
            <a:avLst/>
          </a:prstGeom>
          <a:noFill/>
          <a:ln>
            <a:noFill/>
          </a:ln>
        </p:spPr>
      </p:pic>
      <p:pic>
        <p:nvPicPr>
          <p:cNvPr id="468" name="Shape 468"/>
          <p:cNvPicPr preferRelativeResize="0"/>
          <p:nvPr/>
        </p:nvPicPr>
        <p:blipFill>
          <a:blip r:embed="rId4">
            <a:alphaModFix/>
          </a:blip>
          <a:stretch>
            <a:fillRect/>
          </a:stretch>
        </p:blipFill>
        <p:spPr>
          <a:xfrm>
            <a:off x="0" y="2979245"/>
            <a:ext cx="12192001" cy="353495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 name="Shape 472"/>
        <p:cNvGrpSpPr/>
        <p:nvPr/>
      </p:nvGrpSpPr>
      <p:grpSpPr>
        <a:xfrm>
          <a:off x="0" y="0"/>
          <a:ext cx="0" cy="0"/>
          <a:chOff x="0" y="0"/>
          <a:chExt cx="0" cy="0"/>
        </a:xfrm>
      </p:grpSpPr>
      <p:sp>
        <p:nvSpPr>
          <p:cNvPr id="473" name="Shape 473"/>
          <p:cNvSpPr txBox="1"/>
          <p:nvPr>
            <p:ph type="title"/>
          </p:nvPr>
        </p:nvSpPr>
        <p:spPr>
          <a:xfrm>
            <a:off x="677324" y="609600"/>
            <a:ext cx="3510600" cy="1320900"/>
          </a:xfrm>
          <a:prstGeom prst="rect">
            <a:avLst/>
          </a:prstGeom>
        </p:spPr>
        <p:txBody>
          <a:bodyPr anchorCtr="0" anchor="t" bIns="91425" lIns="91425" rIns="91425" tIns="91425">
            <a:noAutofit/>
          </a:bodyPr>
          <a:lstStyle/>
          <a:p>
            <a:pPr lvl="0" rtl="0">
              <a:spcBef>
                <a:spcPts val="0"/>
              </a:spcBef>
              <a:buNone/>
            </a:pPr>
            <a:r>
              <a:rPr lang="en-US"/>
              <a:t>Coherency - Complex Drift </a:t>
            </a:r>
          </a:p>
        </p:txBody>
      </p:sp>
      <p:sp>
        <p:nvSpPr>
          <p:cNvPr id="474" name="Shape 474"/>
          <p:cNvSpPr txBox="1"/>
          <p:nvPr/>
        </p:nvSpPr>
        <p:spPr>
          <a:xfrm>
            <a:off x="9019125" y="900450"/>
            <a:ext cx="2529000" cy="739200"/>
          </a:xfrm>
          <a:prstGeom prst="rect">
            <a:avLst/>
          </a:prstGeom>
          <a:noFill/>
          <a:ln>
            <a:noFill/>
          </a:ln>
        </p:spPr>
        <p:txBody>
          <a:bodyPr anchorCtr="0" anchor="t" bIns="91425" lIns="91425" rIns="91425" tIns="91425">
            <a:noAutofit/>
          </a:bodyPr>
          <a:lstStyle/>
          <a:p>
            <a:pPr lvl="0" rtl="0">
              <a:spcBef>
                <a:spcPts val="0"/>
              </a:spcBef>
              <a:buNone/>
            </a:pPr>
            <a:r>
              <a:rPr lang="en-US" sz="1800"/>
              <a:t>Feedback applied</a:t>
            </a:r>
          </a:p>
        </p:txBody>
      </p:sp>
      <p:cxnSp>
        <p:nvCxnSpPr>
          <p:cNvPr id="475" name="Shape 475"/>
          <p:cNvCxnSpPr/>
          <p:nvPr/>
        </p:nvCxnSpPr>
        <p:spPr>
          <a:xfrm>
            <a:off x="25050" y="2493525"/>
            <a:ext cx="12116700" cy="12600"/>
          </a:xfrm>
          <a:prstGeom prst="straightConnector1">
            <a:avLst/>
          </a:prstGeom>
          <a:noFill/>
          <a:ln cap="flat" cmpd="sng" w="9525">
            <a:solidFill>
              <a:schemeClr val="dk2"/>
            </a:solidFill>
            <a:prstDash val="solid"/>
            <a:round/>
            <a:headEnd len="lg" w="lg" type="none"/>
            <a:tailEnd len="lg" w="lg" type="none"/>
          </a:ln>
        </p:spPr>
      </p:cxnSp>
      <p:sp>
        <p:nvSpPr>
          <p:cNvPr id="476" name="Shape 476"/>
          <p:cNvSpPr txBox="1"/>
          <p:nvPr>
            <p:ph idx="1" type="body"/>
          </p:nvPr>
        </p:nvSpPr>
        <p:spPr>
          <a:xfrm>
            <a:off x="501900" y="4117737"/>
            <a:ext cx="5262000" cy="1222200"/>
          </a:xfrm>
          <a:prstGeom prst="rect">
            <a:avLst/>
          </a:prstGeom>
        </p:spPr>
        <p:txBody>
          <a:bodyPr anchorCtr="0" anchor="t" bIns="91425" lIns="91425" rIns="91425" tIns="91425">
            <a:noAutofit/>
          </a:bodyPr>
          <a:lstStyle/>
          <a:p>
            <a:pPr indent="0" lvl="0" marL="0" rtl="0">
              <a:spcBef>
                <a:spcPts val="0"/>
              </a:spcBef>
              <a:buNone/>
            </a:pPr>
            <a:r>
              <a:rPr lang="en-US" sz="2400"/>
              <a:t>Unwrap the Capon result</a:t>
            </a:r>
          </a:p>
          <a:p>
            <a:pPr indent="0" lvl="0" marL="0" rtl="0">
              <a:spcBef>
                <a:spcPts val="0"/>
              </a:spcBef>
              <a:buNone/>
            </a:pPr>
            <a:r>
              <a:t/>
            </a:r>
            <a:endParaRPr sz="2400"/>
          </a:p>
          <a:p>
            <a:pPr indent="0" lvl="0" marL="0" rtl="0">
              <a:spcBef>
                <a:spcPts val="0"/>
              </a:spcBef>
              <a:buNone/>
            </a:pPr>
            <a:r>
              <a:t/>
            </a:r>
            <a:endParaRPr sz="2400"/>
          </a:p>
        </p:txBody>
      </p:sp>
      <p:pic>
        <p:nvPicPr>
          <p:cNvPr id="477" name="Shape 477"/>
          <p:cNvPicPr preferRelativeResize="0"/>
          <p:nvPr/>
        </p:nvPicPr>
        <p:blipFill rotWithShape="1">
          <a:blip r:embed="rId3">
            <a:alphaModFix/>
          </a:blip>
          <a:srcRect b="15146" l="0" r="0" t="0"/>
          <a:stretch/>
        </p:blipFill>
        <p:spPr>
          <a:xfrm>
            <a:off x="4473975" y="101700"/>
            <a:ext cx="4019550" cy="2174125"/>
          </a:xfrm>
          <a:prstGeom prst="rect">
            <a:avLst/>
          </a:prstGeom>
          <a:noFill/>
          <a:ln>
            <a:noFill/>
          </a:ln>
        </p:spPr>
      </p:pic>
      <p:pic>
        <p:nvPicPr>
          <p:cNvPr id="478" name="Shape 478"/>
          <p:cNvPicPr preferRelativeResize="0"/>
          <p:nvPr/>
        </p:nvPicPr>
        <p:blipFill>
          <a:blip r:embed="rId4">
            <a:alphaModFix/>
          </a:blip>
          <a:stretch>
            <a:fillRect/>
          </a:stretch>
        </p:blipFill>
        <p:spPr>
          <a:xfrm>
            <a:off x="5671000" y="3728000"/>
            <a:ext cx="4533900" cy="2133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title"/>
          </p:nvPr>
        </p:nvSpPr>
        <p:spPr>
          <a:xfrm>
            <a:off x="677324" y="609600"/>
            <a:ext cx="3510600" cy="1320900"/>
          </a:xfrm>
          <a:prstGeom prst="rect">
            <a:avLst/>
          </a:prstGeom>
        </p:spPr>
        <p:txBody>
          <a:bodyPr anchorCtr="0" anchor="t" bIns="91425" lIns="91425" rIns="91425" tIns="91425">
            <a:noAutofit/>
          </a:bodyPr>
          <a:lstStyle/>
          <a:p>
            <a:pPr lvl="0" rtl="0">
              <a:spcBef>
                <a:spcPts val="0"/>
              </a:spcBef>
              <a:buNone/>
            </a:pPr>
            <a:r>
              <a:rPr lang="en-US"/>
              <a:t>Coherency - Complex Drift </a:t>
            </a:r>
          </a:p>
        </p:txBody>
      </p:sp>
      <p:sp>
        <p:nvSpPr>
          <p:cNvPr id="484" name="Shape 484"/>
          <p:cNvSpPr txBox="1"/>
          <p:nvPr/>
        </p:nvSpPr>
        <p:spPr>
          <a:xfrm>
            <a:off x="9019125" y="900450"/>
            <a:ext cx="2529000" cy="739200"/>
          </a:xfrm>
          <a:prstGeom prst="rect">
            <a:avLst/>
          </a:prstGeom>
          <a:noFill/>
          <a:ln>
            <a:noFill/>
          </a:ln>
        </p:spPr>
        <p:txBody>
          <a:bodyPr anchorCtr="0" anchor="t" bIns="91425" lIns="91425" rIns="91425" tIns="91425">
            <a:noAutofit/>
          </a:bodyPr>
          <a:lstStyle/>
          <a:p>
            <a:pPr lvl="0" rtl="0">
              <a:spcBef>
                <a:spcPts val="0"/>
              </a:spcBef>
              <a:buNone/>
            </a:pPr>
            <a:r>
              <a:rPr lang="en-US" sz="1800"/>
              <a:t>Feedback applied</a:t>
            </a:r>
          </a:p>
        </p:txBody>
      </p:sp>
      <p:cxnSp>
        <p:nvCxnSpPr>
          <p:cNvPr id="485" name="Shape 485"/>
          <p:cNvCxnSpPr/>
          <p:nvPr/>
        </p:nvCxnSpPr>
        <p:spPr>
          <a:xfrm>
            <a:off x="25050" y="2493525"/>
            <a:ext cx="12116700" cy="12600"/>
          </a:xfrm>
          <a:prstGeom prst="straightConnector1">
            <a:avLst/>
          </a:prstGeom>
          <a:noFill/>
          <a:ln cap="flat" cmpd="sng" w="9525">
            <a:solidFill>
              <a:schemeClr val="dk2"/>
            </a:solidFill>
            <a:prstDash val="solid"/>
            <a:round/>
            <a:headEnd len="lg" w="lg" type="none"/>
            <a:tailEnd len="lg" w="lg" type="none"/>
          </a:ln>
        </p:spPr>
      </p:cxnSp>
      <p:sp>
        <p:nvSpPr>
          <p:cNvPr id="486" name="Shape 486"/>
          <p:cNvSpPr txBox="1"/>
          <p:nvPr>
            <p:ph idx="1" type="body"/>
          </p:nvPr>
        </p:nvSpPr>
        <p:spPr>
          <a:xfrm>
            <a:off x="501900" y="3646132"/>
            <a:ext cx="5262000" cy="19716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US" sz="2400"/>
              <a:t>Linear slope estimation</a:t>
            </a:r>
          </a:p>
          <a:p>
            <a:pPr indent="0" lvl="0" marL="0" rtl="0">
              <a:spcBef>
                <a:spcPts val="0"/>
              </a:spcBef>
              <a:buNone/>
            </a:pPr>
            <a:r>
              <a:t/>
            </a:r>
            <a:endParaRPr sz="2400"/>
          </a:p>
          <a:p>
            <a:pPr indent="-381000" lvl="0" marL="457200" rtl="0">
              <a:spcBef>
                <a:spcPts val="0"/>
              </a:spcBef>
              <a:buSzPct val="100000"/>
              <a:buAutoNum type="arabicPeriod"/>
            </a:pPr>
            <a:r>
              <a:rPr lang="en-US" sz="2400"/>
              <a:t>Converge to zero through a direct term</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pic>
        <p:nvPicPr>
          <p:cNvPr id="487" name="Shape 487"/>
          <p:cNvPicPr preferRelativeResize="0"/>
          <p:nvPr/>
        </p:nvPicPr>
        <p:blipFill rotWithShape="1">
          <a:blip r:embed="rId3">
            <a:alphaModFix/>
          </a:blip>
          <a:srcRect b="15146" l="0" r="0" t="0"/>
          <a:stretch/>
        </p:blipFill>
        <p:spPr>
          <a:xfrm>
            <a:off x="4473975" y="101700"/>
            <a:ext cx="4019550" cy="2174125"/>
          </a:xfrm>
          <a:prstGeom prst="rect">
            <a:avLst/>
          </a:prstGeom>
          <a:noFill/>
          <a:ln>
            <a:noFill/>
          </a:ln>
        </p:spPr>
      </p:pic>
      <p:pic>
        <p:nvPicPr>
          <p:cNvPr id="488" name="Shape 488"/>
          <p:cNvPicPr preferRelativeResize="0"/>
          <p:nvPr/>
        </p:nvPicPr>
        <p:blipFill>
          <a:blip r:embed="rId4">
            <a:alphaModFix/>
          </a:blip>
          <a:stretch>
            <a:fillRect/>
          </a:stretch>
        </p:blipFill>
        <p:spPr>
          <a:xfrm>
            <a:off x="5763900" y="3174600"/>
            <a:ext cx="4057650" cy="2914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sp>
        <p:nvSpPr>
          <p:cNvPr id="493" name="Shape 493"/>
          <p:cNvSpPr txBox="1"/>
          <p:nvPr>
            <p:ph type="title"/>
          </p:nvPr>
        </p:nvSpPr>
        <p:spPr>
          <a:xfrm>
            <a:off x="677324" y="609600"/>
            <a:ext cx="3510600" cy="1320900"/>
          </a:xfrm>
          <a:prstGeom prst="rect">
            <a:avLst/>
          </a:prstGeom>
        </p:spPr>
        <p:txBody>
          <a:bodyPr anchorCtr="0" anchor="t" bIns="91425" lIns="91425" rIns="91425" tIns="91425">
            <a:noAutofit/>
          </a:bodyPr>
          <a:lstStyle/>
          <a:p>
            <a:pPr lvl="0" rtl="0">
              <a:spcBef>
                <a:spcPts val="0"/>
              </a:spcBef>
              <a:buNone/>
            </a:pPr>
            <a:r>
              <a:rPr lang="en-US"/>
              <a:t>Coherency - Complex Drift </a:t>
            </a:r>
          </a:p>
        </p:txBody>
      </p:sp>
      <p:sp>
        <p:nvSpPr>
          <p:cNvPr id="494" name="Shape 494"/>
          <p:cNvSpPr txBox="1"/>
          <p:nvPr/>
        </p:nvSpPr>
        <p:spPr>
          <a:xfrm>
            <a:off x="9019125" y="900450"/>
            <a:ext cx="2529000" cy="739200"/>
          </a:xfrm>
          <a:prstGeom prst="rect">
            <a:avLst/>
          </a:prstGeom>
          <a:noFill/>
          <a:ln>
            <a:noFill/>
          </a:ln>
        </p:spPr>
        <p:txBody>
          <a:bodyPr anchorCtr="0" anchor="t" bIns="91425" lIns="91425" rIns="91425" tIns="91425">
            <a:noAutofit/>
          </a:bodyPr>
          <a:lstStyle/>
          <a:p>
            <a:pPr lvl="0" rtl="0">
              <a:spcBef>
                <a:spcPts val="0"/>
              </a:spcBef>
              <a:buNone/>
            </a:pPr>
            <a:r>
              <a:rPr lang="en-US" sz="1800"/>
              <a:t>Feedback applied</a:t>
            </a:r>
          </a:p>
        </p:txBody>
      </p:sp>
      <p:cxnSp>
        <p:nvCxnSpPr>
          <p:cNvPr id="495" name="Shape 495"/>
          <p:cNvCxnSpPr/>
          <p:nvPr/>
        </p:nvCxnSpPr>
        <p:spPr>
          <a:xfrm>
            <a:off x="25050" y="2493525"/>
            <a:ext cx="12116700" cy="12600"/>
          </a:xfrm>
          <a:prstGeom prst="straightConnector1">
            <a:avLst/>
          </a:prstGeom>
          <a:noFill/>
          <a:ln cap="flat" cmpd="sng" w="9525">
            <a:solidFill>
              <a:schemeClr val="dk2"/>
            </a:solidFill>
            <a:prstDash val="solid"/>
            <a:round/>
            <a:headEnd len="lg" w="lg" type="none"/>
            <a:tailEnd len="lg" w="lg" type="none"/>
          </a:ln>
        </p:spPr>
      </p:cxnSp>
      <p:sp>
        <p:nvSpPr>
          <p:cNvPr id="496" name="Shape 496"/>
          <p:cNvSpPr txBox="1"/>
          <p:nvPr>
            <p:ph idx="1" type="body"/>
          </p:nvPr>
        </p:nvSpPr>
        <p:spPr>
          <a:xfrm>
            <a:off x="501900" y="4117757"/>
            <a:ext cx="5262000" cy="1971600"/>
          </a:xfrm>
          <a:prstGeom prst="rect">
            <a:avLst/>
          </a:prstGeom>
        </p:spPr>
        <p:txBody>
          <a:bodyPr anchorCtr="0" anchor="t" bIns="91425" lIns="91425" rIns="91425" tIns="91425">
            <a:noAutofit/>
          </a:bodyPr>
          <a:lstStyle/>
          <a:p>
            <a:pPr indent="0" lvl="0" marL="0" rtl="0">
              <a:spcBef>
                <a:spcPts val="0"/>
              </a:spcBef>
              <a:buNone/>
            </a:pPr>
            <a:r>
              <a:rPr lang="en-US" sz="2400"/>
              <a:t>Sum of the errors applied to a moving average filter.</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pic>
        <p:nvPicPr>
          <p:cNvPr id="497" name="Shape 497"/>
          <p:cNvPicPr preferRelativeResize="0"/>
          <p:nvPr/>
        </p:nvPicPr>
        <p:blipFill rotWithShape="1">
          <a:blip r:embed="rId3">
            <a:alphaModFix/>
          </a:blip>
          <a:srcRect b="15146" l="0" r="0" t="0"/>
          <a:stretch/>
        </p:blipFill>
        <p:spPr>
          <a:xfrm>
            <a:off x="4473975" y="101700"/>
            <a:ext cx="4019550" cy="2174125"/>
          </a:xfrm>
          <a:prstGeom prst="rect">
            <a:avLst/>
          </a:prstGeom>
          <a:noFill/>
          <a:ln>
            <a:noFill/>
          </a:ln>
        </p:spPr>
      </p:pic>
      <p:pic>
        <p:nvPicPr>
          <p:cNvPr id="498" name="Shape 498"/>
          <p:cNvPicPr preferRelativeResize="0"/>
          <p:nvPr/>
        </p:nvPicPr>
        <p:blipFill>
          <a:blip r:embed="rId4">
            <a:alphaModFix/>
          </a:blip>
          <a:stretch>
            <a:fillRect/>
          </a:stretch>
        </p:blipFill>
        <p:spPr>
          <a:xfrm>
            <a:off x="6072025" y="2506125"/>
            <a:ext cx="4057650" cy="403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Time Difference Of Arrival</a:t>
            </a:r>
          </a:p>
        </p:txBody>
      </p:sp>
      <p:sp>
        <p:nvSpPr>
          <p:cNvPr id="169" name="Shape 169"/>
          <p:cNvSpPr txBox="1"/>
          <p:nvPr>
            <p:ph idx="1" type="body"/>
          </p:nvPr>
        </p:nvSpPr>
        <p:spPr>
          <a:xfrm>
            <a:off x="677324" y="1518900"/>
            <a:ext cx="8935200" cy="2459100"/>
          </a:xfrm>
          <a:prstGeom prst="rect">
            <a:avLst/>
          </a:prstGeom>
        </p:spPr>
        <p:txBody>
          <a:bodyPr anchorCtr="0" anchor="t" bIns="91425" lIns="91425" rIns="91425" tIns="91425">
            <a:noAutofit/>
          </a:bodyPr>
          <a:lstStyle/>
          <a:p>
            <a:pPr indent="0" lvl="0" marL="0" rtl="0">
              <a:spcBef>
                <a:spcPts val="0"/>
              </a:spcBef>
              <a:buNone/>
            </a:pPr>
            <a:r>
              <a:rPr lang="en-US" sz="2400"/>
              <a:t>A heuristic approach would be to cross-correlate </a:t>
            </a:r>
            <a:r>
              <a:rPr i="1" lang="en-US" sz="2400"/>
              <a:t>x1(t)</a:t>
            </a:r>
            <a:r>
              <a:rPr lang="en-US" sz="2400"/>
              <a:t> with </a:t>
            </a:r>
            <a:r>
              <a:rPr i="1" lang="en-US" sz="2400"/>
              <a:t>x2(t) </a:t>
            </a:r>
            <a:r>
              <a:rPr lang="en-US" sz="2400"/>
              <a:t>and use the location of the peak to determine Tau directly.</a:t>
            </a:r>
          </a:p>
        </p:txBody>
      </p:sp>
      <p:pic>
        <p:nvPicPr>
          <p:cNvPr id="170" name="Shape 170"/>
          <p:cNvPicPr preferRelativeResize="0"/>
          <p:nvPr/>
        </p:nvPicPr>
        <p:blipFill>
          <a:blip r:embed="rId3">
            <a:alphaModFix/>
          </a:blip>
          <a:stretch>
            <a:fillRect/>
          </a:stretch>
        </p:blipFill>
        <p:spPr>
          <a:xfrm>
            <a:off x="2675425" y="3434250"/>
            <a:ext cx="4600575" cy="1828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2" name="Shape 502"/>
        <p:cNvGrpSpPr/>
        <p:nvPr/>
      </p:nvGrpSpPr>
      <p:grpSpPr>
        <a:xfrm>
          <a:off x="0" y="0"/>
          <a:ext cx="0" cy="0"/>
          <a:chOff x="0" y="0"/>
          <a:chExt cx="0" cy="0"/>
        </a:xfrm>
      </p:grpSpPr>
      <p:sp>
        <p:nvSpPr>
          <p:cNvPr id="503" name="Shape 503"/>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Coherency </a:t>
            </a:r>
          </a:p>
        </p:txBody>
      </p:sp>
      <p:pic>
        <p:nvPicPr>
          <p:cNvPr descr="master.grc.png" id="504" name="Shape 504"/>
          <p:cNvPicPr preferRelativeResize="0"/>
          <p:nvPr/>
        </p:nvPicPr>
        <p:blipFill rotWithShape="1">
          <a:blip r:embed="rId3">
            <a:alphaModFix/>
          </a:blip>
          <a:srcRect b="12663" l="0" r="0" t="0"/>
          <a:stretch/>
        </p:blipFill>
        <p:spPr>
          <a:xfrm>
            <a:off x="5185600" y="434250"/>
            <a:ext cx="6858000" cy="5989500"/>
          </a:xfrm>
          <a:prstGeom prst="rect">
            <a:avLst/>
          </a:prstGeom>
          <a:noFill/>
          <a:ln>
            <a:noFill/>
          </a:ln>
        </p:spPr>
      </p:pic>
      <p:sp>
        <p:nvSpPr>
          <p:cNvPr id="505" name="Shape 505"/>
          <p:cNvSpPr txBox="1"/>
          <p:nvPr>
            <p:ph idx="1" type="body"/>
          </p:nvPr>
        </p:nvSpPr>
        <p:spPr>
          <a:xfrm>
            <a:off x="489375" y="2551450"/>
            <a:ext cx="4221900" cy="1971600"/>
          </a:xfrm>
          <a:prstGeom prst="rect">
            <a:avLst/>
          </a:prstGeom>
        </p:spPr>
        <p:txBody>
          <a:bodyPr anchorCtr="0" anchor="t" bIns="91425" lIns="91425" rIns="91425" tIns="91425">
            <a:noAutofit/>
          </a:bodyPr>
          <a:lstStyle/>
          <a:p>
            <a:pPr indent="0" lvl="0" marL="0" rtl="0">
              <a:spcBef>
                <a:spcPts val="0"/>
              </a:spcBef>
              <a:buNone/>
            </a:pPr>
            <a:r>
              <a:rPr lang="en-US" sz="2400"/>
              <a:t>Results in a complex flowgraph, but computationally reasonable.</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 name="Shape 509"/>
        <p:cNvGrpSpPr/>
        <p:nvPr/>
      </p:nvGrpSpPr>
      <p:grpSpPr>
        <a:xfrm>
          <a:off x="0" y="0"/>
          <a:ext cx="0" cy="0"/>
          <a:chOff x="0" y="0"/>
          <a:chExt cx="0" cy="0"/>
        </a:xfrm>
      </p:grpSpPr>
      <p:sp>
        <p:nvSpPr>
          <p:cNvPr id="510" name="Shape 510"/>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Coherency </a:t>
            </a:r>
          </a:p>
        </p:txBody>
      </p:sp>
      <p:sp>
        <p:nvSpPr>
          <p:cNvPr id="511" name="Shape 511"/>
          <p:cNvSpPr txBox="1"/>
          <p:nvPr>
            <p:ph idx="1" type="body"/>
          </p:nvPr>
        </p:nvSpPr>
        <p:spPr>
          <a:xfrm>
            <a:off x="489375" y="2551450"/>
            <a:ext cx="2931300" cy="1971600"/>
          </a:xfrm>
          <a:prstGeom prst="rect">
            <a:avLst/>
          </a:prstGeom>
        </p:spPr>
        <p:txBody>
          <a:bodyPr anchorCtr="0" anchor="t" bIns="91425" lIns="91425" rIns="91425" tIns="91425">
            <a:noAutofit/>
          </a:bodyPr>
          <a:lstStyle/>
          <a:p>
            <a:pPr indent="0" lvl="0" marL="0" rtl="0">
              <a:spcBef>
                <a:spcPts val="0"/>
              </a:spcBef>
              <a:buNone/>
            </a:pPr>
            <a:r>
              <a:rPr lang="en-US" sz="2400"/>
              <a:t>Sample Drift Calibration</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pic>
        <p:nvPicPr>
          <p:cNvPr descr="Screenshot from 2017-01-19 17-00-36.png" id="512" name="Shape 512"/>
          <p:cNvPicPr preferRelativeResize="0"/>
          <p:nvPr/>
        </p:nvPicPr>
        <p:blipFill>
          <a:blip r:embed="rId3">
            <a:alphaModFix/>
          </a:blip>
          <a:stretch>
            <a:fillRect/>
          </a:stretch>
        </p:blipFill>
        <p:spPr>
          <a:xfrm>
            <a:off x="3862349" y="602362"/>
            <a:ext cx="7358475" cy="58697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6" name="Shape 516"/>
        <p:cNvGrpSpPr/>
        <p:nvPr/>
      </p:nvGrpSpPr>
      <p:grpSpPr>
        <a:xfrm>
          <a:off x="0" y="0"/>
          <a:ext cx="0" cy="0"/>
          <a:chOff x="0" y="0"/>
          <a:chExt cx="0" cy="0"/>
        </a:xfrm>
      </p:grpSpPr>
      <p:sp>
        <p:nvSpPr>
          <p:cNvPr id="517" name="Shape 517"/>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Coherency </a:t>
            </a:r>
          </a:p>
        </p:txBody>
      </p:sp>
      <p:sp>
        <p:nvSpPr>
          <p:cNvPr id="518" name="Shape 518"/>
          <p:cNvSpPr txBox="1"/>
          <p:nvPr>
            <p:ph idx="1" type="body"/>
          </p:nvPr>
        </p:nvSpPr>
        <p:spPr>
          <a:xfrm>
            <a:off x="489375" y="2551450"/>
            <a:ext cx="2931300" cy="1971600"/>
          </a:xfrm>
          <a:prstGeom prst="rect">
            <a:avLst/>
          </a:prstGeom>
        </p:spPr>
        <p:txBody>
          <a:bodyPr anchorCtr="0" anchor="t" bIns="91425" lIns="91425" rIns="91425" tIns="91425">
            <a:noAutofit/>
          </a:bodyPr>
          <a:lstStyle/>
          <a:p>
            <a:pPr indent="0" lvl="0" marL="0" rtl="0">
              <a:spcBef>
                <a:spcPts val="0"/>
              </a:spcBef>
              <a:buNone/>
            </a:pPr>
            <a:r>
              <a:rPr lang="en-US" sz="2400"/>
              <a:t>Complex</a:t>
            </a:r>
            <a:r>
              <a:rPr lang="en-US" sz="2400"/>
              <a:t> Drift Calibration</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pic>
        <p:nvPicPr>
          <p:cNvPr descr="Screenshot from 2017-01-19 17-00-50.png" id="519" name="Shape 519"/>
          <p:cNvPicPr preferRelativeResize="0"/>
          <p:nvPr/>
        </p:nvPicPr>
        <p:blipFill>
          <a:blip r:embed="rId3">
            <a:alphaModFix/>
          </a:blip>
          <a:stretch>
            <a:fillRect/>
          </a:stretch>
        </p:blipFill>
        <p:spPr>
          <a:xfrm>
            <a:off x="3584925" y="609600"/>
            <a:ext cx="7841324" cy="5768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3" name="Shape 523"/>
        <p:cNvGrpSpPr/>
        <p:nvPr/>
      </p:nvGrpSpPr>
      <p:grpSpPr>
        <a:xfrm>
          <a:off x="0" y="0"/>
          <a:ext cx="0" cy="0"/>
          <a:chOff x="0" y="0"/>
          <a:chExt cx="0" cy="0"/>
        </a:xfrm>
      </p:grpSpPr>
      <p:sp>
        <p:nvSpPr>
          <p:cNvPr id="524" name="Shape 524"/>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Coherency </a:t>
            </a:r>
          </a:p>
        </p:txBody>
      </p:sp>
      <p:sp>
        <p:nvSpPr>
          <p:cNvPr id="525" name="Shape 525"/>
          <p:cNvSpPr txBox="1"/>
          <p:nvPr>
            <p:ph idx="1" type="body"/>
          </p:nvPr>
        </p:nvSpPr>
        <p:spPr>
          <a:xfrm>
            <a:off x="526950" y="1938075"/>
            <a:ext cx="8494800" cy="1971600"/>
          </a:xfrm>
          <a:prstGeom prst="rect">
            <a:avLst/>
          </a:prstGeom>
        </p:spPr>
        <p:txBody>
          <a:bodyPr anchorCtr="0" anchor="t" bIns="91425" lIns="91425" rIns="91425" tIns="91425">
            <a:noAutofit/>
          </a:bodyPr>
          <a:lstStyle/>
          <a:p>
            <a:pPr indent="0" lvl="0" marL="0" rtl="0">
              <a:spcBef>
                <a:spcPts val="0"/>
              </a:spcBef>
              <a:buNone/>
            </a:pPr>
            <a:r>
              <a:rPr lang="en-US" sz="2400"/>
              <a:t>Calibration will ‘erase’ our beamforming results, so we need a way to enable and disable it once our signals are steady.</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pic>
        <p:nvPicPr>
          <p:cNvPr id="526" name="Shape 526"/>
          <p:cNvPicPr preferRelativeResize="0"/>
          <p:nvPr/>
        </p:nvPicPr>
        <p:blipFill>
          <a:blip r:embed="rId3">
            <a:alphaModFix/>
          </a:blip>
          <a:stretch>
            <a:fillRect/>
          </a:stretch>
        </p:blipFill>
        <p:spPr>
          <a:xfrm>
            <a:off x="930888" y="3917252"/>
            <a:ext cx="9930811" cy="2014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0" name="Shape 530"/>
        <p:cNvGrpSpPr/>
        <p:nvPr/>
      </p:nvGrpSpPr>
      <p:grpSpPr>
        <a:xfrm>
          <a:off x="0" y="0"/>
          <a:ext cx="0" cy="0"/>
          <a:chOff x="0" y="0"/>
          <a:chExt cx="0" cy="0"/>
        </a:xfrm>
      </p:grpSpPr>
      <p:sp>
        <p:nvSpPr>
          <p:cNvPr id="531" name="Shape 531"/>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Coherency </a:t>
            </a:r>
          </a:p>
        </p:txBody>
      </p:sp>
      <p:sp>
        <p:nvSpPr>
          <p:cNvPr id="532" name="Shape 532"/>
          <p:cNvSpPr txBox="1"/>
          <p:nvPr>
            <p:ph idx="1" type="body"/>
          </p:nvPr>
        </p:nvSpPr>
        <p:spPr>
          <a:xfrm>
            <a:off x="526950" y="1938075"/>
            <a:ext cx="8494800" cy="1971600"/>
          </a:xfrm>
          <a:prstGeom prst="rect">
            <a:avLst/>
          </a:prstGeom>
        </p:spPr>
        <p:txBody>
          <a:bodyPr anchorCtr="0" anchor="t" bIns="91425" lIns="91425" rIns="91425" tIns="91425">
            <a:noAutofit/>
          </a:bodyPr>
          <a:lstStyle/>
          <a:p>
            <a:pPr indent="0" lvl="0" marL="0" rtl="0">
              <a:spcBef>
                <a:spcPts val="0"/>
              </a:spcBef>
              <a:buNone/>
            </a:pPr>
            <a:r>
              <a:rPr lang="en-US" sz="2400"/>
              <a:t>Any temperature change ruins the calibration.</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6" name="Shape 536"/>
        <p:cNvGrpSpPr/>
        <p:nvPr/>
      </p:nvGrpSpPr>
      <p:grpSpPr>
        <a:xfrm>
          <a:off x="0" y="0"/>
          <a:ext cx="0" cy="0"/>
          <a:chOff x="0" y="0"/>
          <a:chExt cx="0" cy="0"/>
        </a:xfrm>
      </p:grpSpPr>
      <p:sp>
        <p:nvSpPr>
          <p:cNvPr id="537" name="Shape 537"/>
          <p:cNvSpPr txBox="1"/>
          <p:nvPr>
            <p:ph type="title"/>
          </p:nvPr>
        </p:nvSpPr>
        <p:spPr>
          <a:xfrm>
            <a:off x="677333" y="609600"/>
            <a:ext cx="8596800" cy="1320900"/>
          </a:xfrm>
          <a:prstGeom prst="rect">
            <a:avLst/>
          </a:prstGeom>
        </p:spPr>
        <p:txBody>
          <a:bodyPr anchorCtr="0" anchor="t" bIns="91425" lIns="91425" rIns="91425" tIns="91425">
            <a:noAutofit/>
          </a:bodyPr>
          <a:lstStyle/>
          <a:p>
            <a:pPr lvl="0">
              <a:spcBef>
                <a:spcPts val="0"/>
              </a:spcBef>
              <a:buNone/>
            </a:pPr>
            <a:r>
              <a:rPr lang="en-US"/>
              <a:t>Coherency - Hardware</a:t>
            </a:r>
          </a:p>
        </p:txBody>
      </p:sp>
      <p:pic>
        <p:nvPicPr>
          <p:cNvPr id="538" name="Shape 538"/>
          <p:cNvPicPr preferRelativeResize="0"/>
          <p:nvPr/>
        </p:nvPicPr>
        <p:blipFill>
          <a:blip r:embed="rId3">
            <a:alphaModFix/>
          </a:blip>
          <a:stretch>
            <a:fillRect/>
          </a:stretch>
        </p:blipFill>
        <p:spPr>
          <a:xfrm>
            <a:off x="677325" y="1479425"/>
            <a:ext cx="8699625" cy="52618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 name="Shape 542"/>
        <p:cNvGrpSpPr/>
        <p:nvPr/>
      </p:nvGrpSpPr>
      <p:grpSpPr>
        <a:xfrm>
          <a:off x="0" y="0"/>
          <a:ext cx="0" cy="0"/>
          <a:chOff x="0" y="0"/>
          <a:chExt cx="0" cy="0"/>
        </a:xfrm>
      </p:grpSpPr>
      <p:sp>
        <p:nvSpPr>
          <p:cNvPr id="543" name="Shape 543"/>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Coherent Receivers from coherent-receiver.com</a:t>
            </a:r>
          </a:p>
        </p:txBody>
      </p:sp>
      <p:pic>
        <p:nvPicPr>
          <p:cNvPr id="544" name="Shape 544"/>
          <p:cNvPicPr preferRelativeResize="0"/>
          <p:nvPr/>
        </p:nvPicPr>
        <p:blipFill>
          <a:blip r:embed="rId3">
            <a:alphaModFix/>
          </a:blip>
          <a:stretch>
            <a:fillRect/>
          </a:stretch>
        </p:blipFill>
        <p:spPr>
          <a:xfrm>
            <a:off x="1166000" y="1930500"/>
            <a:ext cx="7204250" cy="4463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8" name="Shape 548"/>
        <p:cNvGrpSpPr/>
        <p:nvPr/>
      </p:nvGrpSpPr>
      <p:grpSpPr>
        <a:xfrm>
          <a:off x="0" y="0"/>
          <a:ext cx="0" cy="0"/>
          <a:chOff x="0" y="0"/>
          <a:chExt cx="0" cy="0"/>
        </a:xfrm>
      </p:grpSpPr>
      <p:sp>
        <p:nvSpPr>
          <p:cNvPr id="549" name="Shape 549"/>
          <p:cNvSpPr txBox="1"/>
          <p:nvPr>
            <p:ph type="title"/>
          </p:nvPr>
        </p:nvSpPr>
        <p:spPr>
          <a:xfrm>
            <a:off x="410312" y="396575"/>
            <a:ext cx="9334500" cy="1320900"/>
          </a:xfrm>
          <a:prstGeom prst="rect">
            <a:avLst/>
          </a:prstGeom>
        </p:spPr>
        <p:txBody>
          <a:bodyPr anchorCtr="0" anchor="t" bIns="91425" lIns="91425" rIns="91425" tIns="91425">
            <a:noAutofit/>
          </a:bodyPr>
          <a:lstStyle/>
          <a:p>
            <a:pPr lvl="0" rtl="0">
              <a:spcBef>
                <a:spcPts val="0"/>
              </a:spcBef>
              <a:buNone/>
            </a:pPr>
            <a:r>
              <a:rPr lang="en-US"/>
              <a:t>What can we do with these? Simplify.</a:t>
            </a:r>
          </a:p>
        </p:txBody>
      </p:sp>
      <p:pic>
        <p:nvPicPr>
          <p:cNvPr id="550" name="Shape 550"/>
          <p:cNvPicPr preferRelativeResize="0"/>
          <p:nvPr/>
        </p:nvPicPr>
        <p:blipFill>
          <a:blip r:embed="rId3">
            <a:alphaModFix/>
          </a:blip>
          <a:stretch>
            <a:fillRect/>
          </a:stretch>
        </p:blipFill>
        <p:spPr>
          <a:xfrm>
            <a:off x="42937" y="1248750"/>
            <a:ext cx="12106124" cy="535630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4" name="Shape 554"/>
        <p:cNvGrpSpPr/>
        <p:nvPr/>
      </p:nvGrpSpPr>
      <p:grpSpPr>
        <a:xfrm>
          <a:off x="0" y="0"/>
          <a:ext cx="0" cy="0"/>
          <a:chOff x="0" y="0"/>
          <a:chExt cx="0" cy="0"/>
        </a:xfrm>
      </p:grpSpPr>
      <p:sp>
        <p:nvSpPr>
          <p:cNvPr id="555" name="Shape 555"/>
          <p:cNvSpPr txBox="1"/>
          <p:nvPr>
            <p:ph type="title"/>
          </p:nvPr>
        </p:nvSpPr>
        <p:spPr>
          <a:xfrm>
            <a:off x="489375" y="333950"/>
            <a:ext cx="9334500" cy="1320900"/>
          </a:xfrm>
          <a:prstGeom prst="rect">
            <a:avLst/>
          </a:prstGeom>
        </p:spPr>
        <p:txBody>
          <a:bodyPr anchorCtr="0" anchor="t" bIns="91425" lIns="91425" rIns="91425" tIns="91425">
            <a:noAutofit/>
          </a:bodyPr>
          <a:lstStyle/>
          <a:p>
            <a:pPr lvl="0" rtl="0" algn="ctr">
              <a:spcBef>
                <a:spcPts val="0"/>
              </a:spcBef>
              <a:buNone/>
            </a:pPr>
            <a:r>
              <a:rPr lang="en-US"/>
              <a:t>Single Beamformer</a:t>
            </a:r>
          </a:p>
        </p:txBody>
      </p:sp>
      <p:pic>
        <p:nvPicPr>
          <p:cNvPr id="556" name="Shape 556"/>
          <p:cNvPicPr preferRelativeResize="0"/>
          <p:nvPr/>
        </p:nvPicPr>
        <p:blipFill>
          <a:blip r:embed="rId3">
            <a:alphaModFix/>
          </a:blip>
          <a:stretch>
            <a:fillRect/>
          </a:stretch>
        </p:blipFill>
        <p:spPr>
          <a:xfrm>
            <a:off x="720199" y="955175"/>
            <a:ext cx="9103664" cy="5902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x="0" y="0"/>
          <a:ext cx="0" cy="0"/>
          <a:chOff x="0" y="0"/>
          <a:chExt cx="0" cy="0"/>
        </a:xfrm>
      </p:grpSpPr>
      <p:sp>
        <p:nvSpPr>
          <p:cNvPr id="561" name="Shape 561"/>
          <p:cNvSpPr txBox="1"/>
          <p:nvPr>
            <p:ph type="title"/>
          </p:nvPr>
        </p:nvSpPr>
        <p:spPr>
          <a:xfrm>
            <a:off x="677324" y="609600"/>
            <a:ext cx="8908500" cy="1320900"/>
          </a:xfrm>
          <a:prstGeom prst="rect">
            <a:avLst/>
          </a:prstGeom>
        </p:spPr>
        <p:txBody>
          <a:bodyPr anchorCtr="0" anchor="t" bIns="91425" lIns="91425" rIns="91425" tIns="91425">
            <a:noAutofit/>
          </a:bodyPr>
          <a:lstStyle/>
          <a:p>
            <a:pPr lvl="0" rtl="0">
              <a:spcBef>
                <a:spcPts val="0"/>
              </a:spcBef>
              <a:buNone/>
            </a:pPr>
            <a:r>
              <a:rPr lang="en-US"/>
              <a:t>Triangulation (not what we’re doing)</a:t>
            </a:r>
          </a:p>
        </p:txBody>
      </p:sp>
      <p:pic>
        <p:nvPicPr>
          <p:cNvPr id="562" name="Shape 562"/>
          <p:cNvPicPr preferRelativeResize="0"/>
          <p:nvPr/>
        </p:nvPicPr>
        <p:blipFill rotWithShape="1">
          <a:blip r:embed="rId3">
            <a:alphaModFix/>
          </a:blip>
          <a:srcRect b="0" l="0" r="0" t="1700"/>
          <a:stretch/>
        </p:blipFill>
        <p:spPr>
          <a:xfrm>
            <a:off x="2491225" y="1584499"/>
            <a:ext cx="5599650" cy="4354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Time Difference Of Arrival - Gnuradio</a:t>
            </a:r>
          </a:p>
        </p:txBody>
      </p:sp>
      <p:sp>
        <p:nvSpPr>
          <p:cNvPr id="176" name="Shape 176"/>
          <p:cNvSpPr txBox="1"/>
          <p:nvPr>
            <p:ph idx="1" type="body"/>
          </p:nvPr>
        </p:nvSpPr>
        <p:spPr>
          <a:xfrm>
            <a:off x="677324" y="1518900"/>
            <a:ext cx="8935200" cy="2459100"/>
          </a:xfrm>
          <a:prstGeom prst="rect">
            <a:avLst/>
          </a:prstGeom>
        </p:spPr>
        <p:txBody>
          <a:bodyPr anchorCtr="0" anchor="t" bIns="91425" lIns="91425" rIns="91425" tIns="91425">
            <a:noAutofit/>
          </a:bodyPr>
          <a:lstStyle/>
          <a:p>
            <a:pPr indent="0" lvl="0" marL="0" rtl="0">
              <a:spcBef>
                <a:spcPts val="0"/>
              </a:spcBef>
              <a:buNone/>
            </a:pPr>
            <a:r>
              <a:t/>
            </a:r>
            <a:endParaRPr sz="2400"/>
          </a:p>
          <a:p>
            <a:pPr indent="0" lvl="0" marL="0" rtl="0">
              <a:spcBef>
                <a:spcPts val="0"/>
              </a:spcBef>
              <a:buNone/>
            </a:pPr>
            <a:r>
              <a:t/>
            </a:r>
            <a:endParaRPr sz="2400"/>
          </a:p>
        </p:txBody>
      </p:sp>
      <p:pic>
        <p:nvPicPr>
          <p:cNvPr id="177" name="Shape 177"/>
          <p:cNvPicPr preferRelativeResize="0"/>
          <p:nvPr/>
        </p:nvPicPr>
        <p:blipFill>
          <a:blip r:embed="rId3">
            <a:alphaModFix/>
          </a:blip>
          <a:stretch>
            <a:fillRect/>
          </a:stretch>
        </p:blipFill>
        <p:spPr>
          <a:xfrm>
            <a:off x="677330" y="2087625"/>
            <a:ext cx="9948250" cy="36200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6" name="Shape 566"/>
        <p:cNvGrpSpPr/>
        <p:nvPr/>
      </p:nvGrpSpPr>
      <p:grpSpPr>
        <a:xfrm>
          <a:off x="0" y="0"/>
          <a:ext cx="0" cy="0"/>
          <a:chOff x="0" y="0"/>
          <a:chExt cx="0" cy="0"/>
        </a:xfrm>
      </p:grpSpPr>
      <p:sp>
        <p:nvSpPr>
          <p:cNvPr id="567" name="Shape 567"/>
          <p:cNvSpPr txBox="1"/>
          <p:nvPr>
            <p:ph type="title"/>
          </p:nvPr>
        </p:nvSpPr>
        <p:spPr>
          <a:xfrm>
            <a:off x="489375" y="609600"/>
            <a:ext cx="9334500" cy="1320900"/>
          </a:xfrm>
          <a:prstGeom prst="rect">
            <a:avLst/>
          </a:prstGeom>
        </p:spPr>
        <p:txBody>
          <a:bodyPr anchorCtr="0" anchor="t" bIns="91425" lIns="91425" rIns="91425" tIns="91425">
            <a:noAutofit/>
          </a:bodyPr>
          <a:lstStyle/>
          <a:p>
            <a:pPr lvl="0" rtl="0">
              <a:spcBef>
                <a:spcPts val="0"/>
              </a:spcBef>
              <a:buNone/>
            </a:pPr>
            <a:r>
              <a:rPr lang="en-US"/>
              <a:t>Distributed Network of Beamformers</a:t>
            </a:r>
          </a:p>
        </p:txBody>
      </p:sp>
      <p:pic>
        <p:nvPicPr>
          <p:cNvPr id="568" name="Shape 568"/>
          <p:cNvPicPr preferRelativeResize="0"/>
          <p:nvPr/>
        </p:nvPicPr>
        <p:blipFill>
          <a:blip r:embed="rId3">
            <a:alphaModFix/>
          </a:blip>
          <a:stretch>
            <a:fillRect/>
          </a:stretch>
        </p:blipFill>
        <p:spPr>
          <a:xfrm>
            <a:off x="1326225" y="1257550"/>
            <a:ext cx="8347174" cy="55003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2" name="Shape 572"/>
        <p:cNvGrpSpPr/>
        <p:nvPr/>
      </p:nvGrpSpPr>
      <p:grpSpPr>
        <a:xfrm>
          <a:off x="0" y="0"/>
          <a:ext cx="0" cy="0"/>
          <a:chOff x="0" y="0"/>
          <a:chExt cx="0" cy="0"/>
        </a:xfrm>
      </p:grpSpPr>
      <p:sp>
        <p:nvSpPr>
          <p:cNvPr id="573" name="Shape 573"/>
          <p:cNvSpPr txBox="1"/>
          <p:nvPr>
            <p:ph type="title"/>
          </p:nvPr>
        </p:nvSpPr>
        <p:spPr>
          <a:xfrm>
            <a:off x="974187" y="622125"/>
            <a:ext cx="9334500" cy="1320900"/>
          </a:xfrm>
          <a:prstGeom prst="rect">
            <a:avLst/>
          </a:prstGeom>
        </p:spPr>
        <p:txBody>
          <a:bodyPr anchorCtr="0" anchor="t" bIns="91425" lIns="91425" rIns="91425" tIns="91425">
            <a:noAutofit/>
          </a:bodyPr>
          <a:lstStyle/>
          <a:p>
            <a:pPr lvl="0" rtl="0">
              <a:spcBef>
                <a:spcPts val="0"/>
              </a:spcBef>
              <a:buNone/>
            </a:pPr>
            <a:r>
              <a:rPr lang="en-US"/>
              <a:t>Synthetic Array</a:t>
            </a:r>
            <a:r>
              <a:rPr lang="en-US"/>
              <a:t> of Beamformers</a:t>
            </a:r>
          </a:p>
        </p:txBody>
      </p:sp>
      <p:pic>
        <p:nvPicPr>
          <p:cNvPr id="574" name="Shape 574"/>
          <p:cNvPicPr preferRelativeResize="0"/>
          <p:nvPr/>
        </p:nvPicPr>
        <p:blipFill>
          <a:blip r:embed="rId3">
            <a:alphaModFix/>
          </a:blip>
          <a:stretch>
            <a:fillRect/>
          </a:stretch>
        </p:blipFill>
        <p:spPr>
          <a:xfrm>
            <a:off x="1224125" y="1324225"/>
            <a:ext cx="8283332" cy="53959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ph type="title"/>
          </p:nvPr>
        </p:nvSpPr>
        <p:spPr>
          <a:xfrm>
            <a:off x="1212262" y="633650"/>
            <a:ext cx="9334500" cy="1320900"/>
          </a:xfrm>
          <a:prstGeom prst="rect">
            <a:avLst/>
          </a:prstGeom>
        </p:spPr>
        <p:txBody>
          <a:bodyPr anchorCtr="0" anchor="t" bIns="91425" lIns="91425" rIns="91425" tIns="91425">
            <a:noAutofit/>
          </a:bodyPr>
          <a:lstStyle/>
          <a:p>
            <a:pPr lvl="0" rtl="0">
              <a:spcBef>
                <a:spcPts val="0"/>
              </a:spcBef>
              <a:buNone/>
            </a:pPr>
            <a:r>
              <a:rPr lang="en-US"/>
              <a:t>Back to Beamforming</a:t>
            </a:r>
          </a:p>
        </p:txBody>
      </p:sp>
      <p:sp>
        <p:nvSpPr>
          <p:cNvPr id="580" name="Shape 580"/>
          <p:cNvSpPr txBox="1"/>
          <p:nvPr>
            <p:ph idx="1" type="body"/>
          </p:nvPr>
        </p:nvSpPr>
        <p:spPr>
          <a:xfrm>
            <a:off x="1103375" y="1954550"/>
            <a:ext cx="7718100" cy="1971600"/>
          </a:xfrm>
          <a:prstGeom prst="rect">
            <a:avLst/>
          </a:prstGeom>
        </p:spPr>
        <p:txBody>
          <a:bodyPr anchorCtr="0" anchor="t" bIns="91425" lIns="91425" rIns="91425" tIns="91425">
            <a:noAutofit/>
          </a:bodyPr>
          <a:lstStyle/>
          <a:p>
            <a:pPr indent="0" lvl="0" marL="0" rtl="0">
              <a:spcBef>
                <a:spcPts val="0"/>
              </a:spcBef>
              <a:buNone/>
            </a:pPr>
            <a:r>
              <a:rPr lang="en-US" sz="2400"/>
              <a:t>Radial movement is changing the direction of arrival angle.</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x="0" y="0"/>
          <a:ext cx="0" cy="0"/>
          <a:chOff x="0" y="0"/>
          <a:chExt cx="0" cy="0"/>
        </a:xfrm>
      </p:grpSpPr>
      <p:sp>
        <p:nvSpPr>
          <p:cNvPr id="585" name="Shape 585"/>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2 antennas</a:t>
            </a:r>
          </a:p>
        </p:txBody>
      </p:sp>
      <p:pic>
        <p:nvPicPr>
          <p:cNvPr id="586" name="Shape 586"/>
          <p:cNvPicPr preferRelativeResize="0"/>
          <p:nvPr/>
        </p:nvPicPr>
        <p:blipFill>
          <a:blip r:embed="rId3">
            <a:alphaModFix/>
          </a:blip>
          <a:stretch>
            <a:fillRect/>
          </a:stretch>
        </p:blipFill>
        <p:spPr>
          <a:xfrm>
            <a:off x="775712" y="3045700"/>
            <a:ext cx="10640582" cy="1320899"/>
          </a:xfrm>
          <a:prstGeom prst="rect">
            <a:avLst/>
          </a:prstGeom>
          <a:noFill/>
          <a:ln>
            <a:noFill/>
          </a:ln>
        </p:spPr>
      </p:pic>
      <p:sp>
        <p:nvSpPr>
          <p:cNvPr id="587" name="Shape 587"/>
          <p:cNvSpPr txBox="1"/>
          <p:nvPr/>
        </p:nvSpPr>
        <p:spPr>
          <a:xfrm>
            <a:off x="375900" y="5074800"/>
            <a:ext cx="2255400" cy="275700"/>
          </a:xfrm>
          <a:prstGeom prst="rect">
            <a:avLst/>
          </a:prstGeom>
          <a:noFill/>
          <a:ln>
            <a:noFill/>
          </a:ln>
        </p:spPr>
        <p:txBody>
          <a:bodyPr anchorCtr="0" anchor="t" bIns="91425" lIns="91425" rIns="91425" tIns="91425">
            <a:noAutofit/>
          </a:bodyPr>
          <a:lstStyle/>
          <a:p>
            <a:pPr lvl="0" rtl="0">
              <a:spcBef>
                <a:spcPts val="0"/>
              </a:spcBef>
              <a:buNone/>
            </a:pPr>
            <a:r>
              <a:rPr lang="en-US" sz="1000"/>
              <a:t>Introduction to Spectral Analysis,</a:t>
            </a:r>
          </a:p>
          <a:p>
            <a:pPr lvl="0" rtl="0">
              <a:spcBef>
                <a:spcPts val="0"/>
              </a:spcBef>
              <a:buNone/>
            </a:pPr>
            <a:r>
              <a:rPr lang="en-US" sz="1000"/>
              <a:t> Peter Stoica and Randolph Moses</a:t>
            </a:r>
          </a:p>
        </p:txBody>
      </p:sp>
      <p:sp>
        <p:nvSpPr>
          <p:cNvPr id="588" name="Shape 588"/>
          <p:cNvSpPr txBox="1"/>
          <p:nvPr>
            <p:ph idx="1" type="body"/>
          </p:nvPr>
        </p:nvSpPr>
        <p:spPr>
          <a:xfrm>
            <a:off x="677325" y="1687475"/>
            <a:ext cx="8494800" cy="1971600"/>
          </a:xfrm>
          <a:prstGeom prst="rect">
            <a:avLst/>
          </a:prstGeom>
        </p:spPr>
        <p:txBody>
          <a:bodyPr anchorCtr="0" anchor="t" bIns="91425" lIns="91425" rIns="91425" tIns="91425">
            <a:noAutofit/>
          </a:bodyPr>
          <a:lstStyle/>
          <a:p>
            <a:pPr indent="0" lvl="0" marL="0" rtl="0">
              <a:spcBef>
                <a:spcPts val="0"/>
              </a:spcBef>
              <a:buNone/>
            </a:pPr>
            <a:r>
              <a:rPr lang="en-US" sz="2400"/>
              <a:t>Minimum Variance Distortionless Response (MVDR) sets up our optimization problem slightly differently.</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2" name="Shape 592"/>
        <p:cNvGrpSpPr/>
        <p:nvPr/>
      </p:nvGrpSpPr>
      <p:grpSpPr>
        <a:xfrm>
          <a:off x="0" y="0"/>
          <a:ext cx="0" cy="0"/>
          <a:chOff x="0" y="0"/>
          <a:chExt cx="0" cy="0"/>
        </a:xfrm>
      </p:grpSpPr>
      <p:sp>
        <p:nvSpPr>
          <p:cNvPr id="593" name="Shape 593"/>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a:t>
            </a:r>
            <a:r>
              <a:rPr lang="en-US"/>
              <a:t>Capon 2 antennas</a:t>
            </a:r>
          </a:p>
        </p:txBody>
      </p:sp>
      <p:sp>
        <p:nvSpPr>
          <p:cNvPr id="594" name="Shape 594"/>
          <p:cNvSpPr txBox="1"/>
          <p:nvPr/>
        </p:nvSpPr>
        <p:spPr>
          <a:xfrm>
            <a:off x="375900" y="5074800"/>
            <a:ext cx="2255400" cy="275700"/>
          </a:xfrm>
          <a:prstGeom prst="rect">
            <a:avLst/>
          </a:prstGeom>
          <a:noFill/>
          <a:ln>
            <a:noFill/>
          </a:ln>
        </p:spPr>
        <p:txBody>
          <a:bodyPr anchorCtr="0" anchor="t" bIns="91425" lIns="91425" rIns="91425" tIns="91425">
            <a:noAutofit/>
          </a:bodyPr>
          <a:lstStyle/>
          <a:p>
            <a:pPr lvl="0" rtl="0">
              <a:spcBef>
                <a:spcPts val="0"/>
              </a:spcBef>
              <a:buNone/>
            </a:pPr>
            <a:r>
              <a:rPr lang="en-US" sz="1000"/>
              <a:t>Introduction to Spectral Analysis,</a:t>
            </a:r>
          </a:p>
          <a:p>
            <a:pPr lvl="0" rtl="0">
              <a:spcBef>
                <a:spcPts val="0"/>
              </a:spcBef>
              <a:buNone/>
            </a:pPr>
            <a:r>
              <a:rPr lang="en-US" sz="1000"/>
              <a:t> Peter Stoica and Randolph Moses</a:t>
            </a:r>
          </a:p>
        </p:txBody>
      </p:sp>
      <p:pic>
        <p:nvPicPr>
          <p:cNvPr id="595" name="Shape 595"/>
          <p:cNvPicPr preferRelativeResize="0"/>
          <p:nvPr/>
        </p:nvPicPr>
        <p:blipFill>
          <a:blip r:embed="rId3">
            <a:alphaModFix/>
          </a:blip>
          <a:stretch>
            <a:fillRect/>
          </a:stretch>
        </p:blipFill>
        <p:spPr>
          <a:xfrm>
            <a:off x="827675" y="2245415"/>
            <a:ext cx="10640575" cy="1038621"/>
          </a:xfrm>
          <a:prstGeom prst="rect">
            <a:avLst/>
          </a:prstGeom>
          <a:noFill/>
          <a:ln>
            <a:noFill/>
          </a:ln>
        </p:spPr>
      </p:pic>
      <p:pic>
        <p:nvPicPr>
          <p:cNvPr id="596" name="Shape 596"/>
          <p:cNvPicPr preferRelativeResize="0"/>
          <p:nvPr/>
        </p:nvPicPr>
        <p:blipFill>
          <a:blip r:embed="rId4">
            <a:alphaModFix/>
          </a:blip>
          <a:stretch>
            <a:fillRect/>
          </a:stretch>
        </p:blipFill>
        <p:spPr>
          <a:xfrm>
            <a:off x="827673" y="3347300"/>
            <a:ext cx="10640574" cy="1192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x="0" y="0"/>
          <a:ext cx="0" cy="0"/>
          <a:chOff x="0" y="0"/>
          <a:chExt cx="0" cy="0"/>
        </a:xfrm>
      </p:grpSpPr>
      <p:sp>
        <p:nvSpPr>
          <p:cNvPr id="601" name="Shape 601"/>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2 antennas</a:t>
            </a:r>
          </a:p>
        </p:txBody>
      </p:sp>
      <p:sp>
        <p:nvSpPr>
          <p:cNvPr id="602" name="Shape 602"/>
          <p:cNvSpPr txBox="1"/>
          <p:nvPr/>
        </p:nvSpPr>
        <p:spPr>
          <a:xfrm>
            <a:off x="375900" y="5074800"/>
            <a:ext cx="2255400" cy="275700"/>
          </a:xfrm>
          <a:prstGeom prst="rect">
            <a:avLst/>
          </a:prstGeom>
          <a:noFill/>
          <a:ln>
            <a:noFill/>
          </a:ln>
        </p:spPr>
        <p:txBody>
          <a:bodyPr anchorCtr="0" anchor="t" bIns="91425" lIns="91425" rIns="91425" tIns="91425">
            <a:noAutofit/>
          </a:bodyPr>
          <a:lstStyle/>
          <a:p>
            <a:pPr lvl="0" rtl="0">
              <a:spcBef>
                <a:spcPts val="0"/>
              </a:spcBef>
              <a:buNone/>
            </a:pPr>
            <a:r>
              <a:rPr lang="en-US" sz="1000"/>
              <a:t>Introduction to Spectral Analysis,</a:t>
            </a:r>
          </a:p>
          <a:p>
            <a:pPr lvl="0" rtl="0">
              <a:spcBef>
                <a:spcPts val="0"/>
              </a:spcBef>
              <a:buNone/>
            </a:pPr>
            <a:r>
              <a:rPr lang="en-US" sz="1000"/>
              <a:t> Peter Stoica and Randolph Moses</a:t>
            </a:r>
          </a:p>
        </p:txBody>
      </p:sp>
      <p:pic>
        <p:nvPicPr>
          <p:cNvPr id="603" name="Shape 603"/>
          <p:cNvPicPr preferRelativeResize="0"/>
          <p:nvPr/>
        </p:nvPicPr>
        <p:blipFill>
          <a:blip r:embed="rId3">
            <a:alphaModFix/>
          </a:blip>
          <a:stretch>
            <a:fillRect/>
          </a:stretch>
        </p:blipFill>
        <p:spPr>
          <a:xfrm>
            <a:off x="677325" y="1930500"/>
            <a:ext cx="10298349" cy="2066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7" name="Shape 607"/>
        <p:cNvGrpSpPr/>
        <p:nvPr/>
      </p:nvGrpSpPr>
      <p:grpSpPr>
        <a:xfrm>
          <a:off x="0" y="0"/>
          <a:ext cx="0" cy="0"/>
          <a:chOff x="0" y="0"/>
          <a:chExt cx="0" cy="0"/>
        </a:xfrm>
      </p:grpSpPr>
      <p:sp>
        <p:nvSpPr>
          <p:cNvPr id="608" name="Shape 608"/>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2 antennas</a:t>
            </a:r>
          </a:p>
        </p:txBody>
      </p:sp>
      <p:pic>
        <p:nvPicPr>
          <p:cNvPr id="609" name="Shape 609"/>
          <p:cNvPicPr preferRelativeResize="0"/>
          <p:nvPr/>
        </p:nvPicPr>
        <p:blipFill>
          <a:blip r:embed="rId3">
            <a:alphaModFix/>
          </a:blip>
          <a:stretch>
            <a:fillRect/>
          </a:stretch>
        </p:blipFill>
        <p:spPr>
          <a:xfrm>
            <a:off x="0" y="1401049"/>
            <a:ext cx="12192000" cy="4979605"/>
          </a:xfrm>
          <a:prstGeom prst="rect">
            <a:avLst/>
          </a:prstGeom>
          <a:noFill/>
          <a:ln>
            <a:noFill/>
          </a:ln>
        </p:spPr>
      </p:pic>
      <p:pic>
        <p:nvPicPr>
          <p:cNvPr id="610" name="Shape 610"/>
          <p:cNvPicPr preferRelativeResize="0"/>
          <p:nvPr/>
        </p:nvPicPr>
        <p:blipFill>
          <a:blip r:embed="rId4">
            <a:alphaModFix/>
          </a:blip>
          <a:stretch>
            <a:fillRect/>
          </a:stretch>
        </p:blipFill>
        <p:spPr>
          <a:xfrm>
            <a:off x="0" y="6593646"/>
            <a:ext cx="12192001" cy="14040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4" name="Shape 614"/>
        <p:cNvGrpSpPr/>
        <p:nvPr/>
      </p:nvGrpSpPr>
      <p:grpSpPr>
        <a:xfrm>
          <a:off x="0" y="0"/>
          <a:ext cx="0" cy="0"/>
          <a:chOff x="0" y="0"/>
          <a:chExt cx="0" cy="0"/>
        </a:xfrm>
      </p:grpSpPr>
      <p:sp>
        <p:nvSpPr>
          <p:cNvPr id="615" name="Shape 615"/>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2 antennas</a:t>
            </a:r>
          </a:p>
        </p:txBody>
      </p:sp>
      <p:pic>
        <p:nvPicPr>
          <p:cNvPr id="616" name="Shape 616"/>
          <p:cNvPicPr preferRelativeResize="0"/>
          <p:nvPr/>
        </p:nvPicPr>
        <p:blipFill>
          <a:blip r:embed="rId3">
            <a:alphaModFix/>
          </a:blip>
          <a:stretch>
            <a:fillRect/>
          </a:stretch>
        </p:blipFill>
        <p:spPr>
          <a:xfrm>
            <a:off x="2719137" y="2381600"/>
            <a:ext cx="4513174" cy="3194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0" name="Shape 620"/>
        <p:cNvGrpSpPr/>
        <p:nvPr/>
      </p:nvGrpSpPr>
      <p:grpSpPr>
        <a:xfrm>
          <a:off x="0" y="0"/>
          <a:ext cx="0" cy="0"/>
          <a:chOff x="0" y="0"/>
          <a:chExt cx="0" cy="0"/>
        </a:xfrm>
      </p:grpSpPr>
      <p:sp>
        <p:nvSpPr>
          <p:cNvPr id="621" name="Shape 621"/>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2 antennas</a:t>
            </a:r>
          </a:p>
        </p:txBody>
      </p:sp>
      <p:pic>
        <p:nvPicPr>
          <p:cNvPr id="622" name="Shape 622"/>
          <p:cNvPicPr preferRelativeResize="0"/>
          <p:nvPr/>
        </p:nvPicPr>
        <p:blipFill>
          <a:blip r:embed="rId3">
            <a:alphaModFix/>
          </a:blip>
          <a:stretch>
            <a:fillRect/>
          </a:stretch>
        </p:blipFill>
        <p:spPr>
          <a:xfrm>
            <a:off x="839750" y="1497125"/>
            <a:ext cx="5837725" cy="49620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6" name="Shape 626"/>
        <p:cNvGrpSpPr/>
        <p:nvPr/>
      </p:nvGrpSpPr>
      <p:grpSpPr>
        <a:xfrm>
          <a:off x="0" y="0"/>
          <a:ext cx="0" cy="0"/>
          <a:chOff x="0" y="0"/>
          <a:chExt cx="0" cy="0"/>
        </a:xfrm>
      </p:grpSpPr>
      <p:sp>
        <p:nvSpPr>
          <p:cNvPr id="627" name="Shape 627"/>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3 antennas</a:t>
            </a:r>
          </a:p>
        </p:txBody>
      </p:sp>
      <p:sp>
        <p:nvSpPr>
          <p:cNvPr id="628" name="Shape 628"/>
          <p:cNvSpPr txBox="1"/>
          <p:nvPr>
            <p:ph idx="1" type="body"/>
          </p:nvPr>
        </p:nvSpPr>
        <p:spPr>
          <a:xfrm>
            <a:off x="526950" y="1938075"/>
            <a:ext cx="8494800" cy="2936100"/>
          </a:xfrm>
          <a:prstGeom prst="rect">
            <a:avLst/>
          </a:prstGeom>
        </p:spPr>
        <p:txBody>
          <a:bodyPr anchorCtr="0" anchor="t" bIns="91425" lIns="91425" rIns="91425" tIns="91425">
            <a:noAutofit/>
          </a:bodyPr>
          <a:lstStyle/>
          <a:p>
            <a:pPr indent="0" lvl="0" marL="0" rtl="0">
              <a:spcBef>
                <a:spcPts val="0"/>
              </a:spcBef>
              <a:buNone/>
            </a:pPr>
            <a:r>
              <a:rPr lang="en-US" sz="2400"/>
              <a:t>With 3 antennas, we could find 2 sources at the same time. This could help us identify problems such as multi-path.</a:t>
            </a:r>
          </a:p>
          <a:p>
            <a:pPr indent="0" lvl="0" marL="0" rtl="0">
              <a:spcBef>
                <a:spcPts val="0"/>
              </a:spcBef>
              <a:buNone/>
            </a:pPr>
            <a:r>
              <a:t/>
            </a:r>
            <a:endParaRPr sz="2400"/>
          </a:p>
          <a:p>
            <a:pPr indent="0" lvl="0" marL="0" rtl="0">
              <a:spcBef>
                <a:spcPts val="0"/>
              </a:spcBef>
              <a:buNone/>
            </a:pPr>
            <a:r>
              <a:rPr lang="en-US" sz="2400"/>
              <a:t>This requires us to make and invert a 3x3 covariance matrix, which is more complex.</a:t>
            </a:r>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0" y="0"/>
            <a:ext cx="11825818" cy="68579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2" name="Shape 632"/>
        <p:cNvGrpSpPr/>
        <p:nvPr/>
      </p:nvGrpSpPr>
      <p:grpSpPr>
        <a:xfrm>
          <a:off x="0" y="0"/>
          <a:ext cx="0" cy="0"/>
          <a:chOff x="0" y="0"/>
          <a:chExt cx="0" cy="0"/>
        </a:xfrm>
      </p:grpSpPr>
      <p:sp>
        <p:nvSpPr>
          <p:cNvPr id="633" name="Shape 633"/>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3 antennas</a:t>
            </a:r>
          </a:p>
        </p:txBody>
      </p:sp>
      <p:pic>
        <p:nvPicPr>
          <p:cNvPr id="634" name="Shape 634"/>
          <p:cNvPicPr preferRelativeResize="0"/>
          <p:nvPr/>
        </p:nvPicPr>
        <p:blipFill>
          <a:blip r:embed="rId3">
            <a:alphaModFix/>
          </a:blip>
          <a:stretch>
            <a:fillRect/>
          </a:stretch>
        </p:blipFill>
        <p:spPr>
          <a:xfrm>
            <a:off x="0" y="1366403"/>
            <a:ext cx="12192000" cy="48152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8" name="Shape 638"/>
        <p:cNvGrpSpPr/>
        <p:nvPr/>
      </p:nvGrpSpPr>
      <p:grpSpPr>
        <a:xfrm>
          <a:off x="0" y="0"/>
          <a:ext cx="0" cy="0"/>
          <a:chOff x="0" y="0"/>
          <a:chExt cx="0" cy="0"/>
        </a:xfrm>
      </p:grpSpPr>
      <p:sp>
        <p:nvSpPr>
          <p:cNvPr id="639" name="Shape 639"/>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3 antennas</a:t>
            </a:r>
          </a:p>
        </p:txBody>
      </p:sp>
      <p:pic>
        <p:nvPicPr>
          <p:cNvPr id="640" name="Shape 640"/>
          <p:cNvPicPr preferRelativeResize="0"/>
          <p:nvPr/>
        </p:nvPicPr>
        <p:blipFill>
          <a:blip r:embed="rId3">
            <a:alphaModFix/>
          </a:blip>
          <a:stretch>
            <a:fillRect/>
          </a:stretch>
        </p:blipFill>
        <p:spPr>
          <a:xfrm>
            <a:off x="0" y="1788606"/>
            <a:ext cx="12192000" cy="29266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4" name="Shape 644"/>
        <p:cNvGrpSpPr/>
        <p:nvPr/>
      </p:nvGrpSpPr>
      <p:grpSpPr>
        <a:xfrm>
          <a:off x="0" y="0"/>
          <a:ext cx="0" cy="0"/>
          <a:chOff x="0" y="0"/>
          <a:chExt cx="0" cy="0"/>
        </a:xfrm>
      </p:grpSpPr>
      <p:sp>
        <p:nvSpPr>
          <p:cNvPr id="645" name="Shape 645"/>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3 antennas: luDecomp()</a:t>
            </a:r>
          </a:p>
        </p:txBody>
      </p:sp>
      <p:pic>
        <p:nvPicPr>
          <p:cNvPr id="646" name="Shape 646"/>
          <p:cNvPicPr preferRelativeResize="0"/>
          <p:nvPr/>
        </p:nvPicPr>
        <p:blipFill>
          <a:blip r:embed="rId3">
            <a:alphaModFix/>
          </a:blip>
          <a:stretch>
            <a:fillRect/>
          </a:stretch>
        </p:blipFill>
        <p:spPr>
          <a:xfrm>
            <a:off x="0" y="1580324"/>
            <a:ext cx="12191999" cy="379720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0" name="Shape 650"/>
        <p:cNvGrpSpPr/>
        <p:nvPr/>
      </p:nvGrpSpPr>
      <p:grpSpPr>
        <a:xfrm>
          <a:off x="0" y="0"/>
          <a:ext cx="0" cy="0"/>
          <a:chOff x="0" y="0"/>
          <a:chExt cx="0" cy="0"/>
        </a:xfrm>
      </p:grpSpPr>
      <p:sp>
        <p:nvSpPr>
          <p:cNvPr id="651" name="Shape 651"/>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3 antennas</a:t>
            </a:r>
            <a:r>
              <a:rPr lang="en-US"/>
              <a:t>: luDecomp()</a:t>
            </a:r>
          </a:p>
        </p:txBody>
      </p:sp>
      <p:pic>
        <p:nvPicPr>
          <p:cNvPr id="652" name="Shape 652"/>
          <p:cNvPicPr preferRelativeResize="0"/>
          <p:nvPr/>
        </p:nvPicPr>
        <p:blipFill>
          <a:blip r:embed="rId3">
            <a:alphaModFix/>
          </a:blip>
          <a:stretch>
            <a:fillRect/>
          </a:stretch>
        </p:blipFill>
        <p:spPr>
          <a:xfrm>
            <a:off x="0" y="1661400"/>
            <a:ext cx="12192000" cy="490226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6" name="Shape 656"/>
        <p:cNvGrpSpPr/>
        <p:nvPr/>
      </p:nvGrpSpPr>
      <p:grpSpPr>
        <a:xfrm>
          <a:off x="0" y="0"/>
          <a:ext cx="0" cy="0"/>
          <a:chOff x="0" y="0"/>
          <a:chExt cx="0" cy="0"/>
        </a:xfrm>
      </p:grpSpPr>
      <p:sp>
        <p:nvSpPr>
          <p:cNvPr id="657" name="Shape 657"/>
          <p:cNvSpPr txBox="1"/>
          <p:nvPr>
            <p:ph type="title"/>
          </p:nvPr>
        </p:nvSpPr>
        <p:spPr>
          <a:xfrm>
            <a:off x="677324" y="609600"/>
            <a:ext cx="9021000" cy="1320900"/>
          </a:xfrm>
          <a:prstGeom prst="rect">
            <a:avLst/>
          </a:prstGeom>
        </p:spPr>
        <p:txBody>
          <a:bodyPr anchorCtr="0" anchor="t" bIns="91425" lIns="91425" rIns="91425" tIns="91425">
            <a:noAutofit/>
          </a:bodyPr>
          <a:lstStyle/>
          <a:p>
            <a:pPr lvl="0" rtl="0">
              <a:spcBef>
                <a:spcPts val="0"/>
              </a:spcBef>
              <a:buNone/>
            </a:pPr>
            <a:r>
              <a:rPr lang="en-US"/>
              <a:t>Full Capon 3 antennas</a:t>
            </a:r>
            <a:r>
              <a:rPr lang="en-US"/>
              <a:t>: invert_lower()</a:t>
            </a:r>
          </a:p>
        </p:txBody>
      </p:sp>
      <p:pic>
        <p:nvPicPr>
          <p:cNvPr id="658" name="Shape 658"/>
          <p:cNvPicPr preferRelativeResize="0"/>
          <p:nvPr/>
        </p:nvPicPr>
        <p:blipFill>
          <a:blip r:embed="rId3">
            <a:alphaModFix/>
          </a:blip>
          <a:stretch>
            <a:fillRect/>
          </a:stretch>
        </p:blipFill>
        <p:spPr>
          <a:xfrm>
            <a:off x="0" y="1530410"/>
            <a:ext cx="12192000" cy="484508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2" name="Shape 662"/>
        <p:cNvGrpSpPr/>
        <p:nvPr/>
      </p:nvGrpSpPr>
      <p:grpSpPr>
        <a:xfrm>
          <a:off x="0" y="0"/>
          <a:ext cx="0" cy="0"/>
          <a:chOff x="0" y="0"/>
          <a:chExt cx="0" cy="0"/>
        </a:xfrm>
      </p:grpSpPr>
      <p:sp>
        <p:nvSpPr>
          <p:cNvPr id="663" name="Shape 663"/>
          <p:cNvSpPr txBox="1"/>
          <p:nvPr>
            <p:ph type="title"/>
          </p:nvPr>
        </p:nvSpPr>
        <p:spPr>
          <a:xfrm>
            <a:off x="677324" y="609600"/>
            <a:ext cx="9159000" cy="1320900"/>
          </a:xfrm>
          <a:prstGeom prst="rect">
            <a:avLst/>
          </a:prstGeom>
        </p:spPr>
        <p:txBody>
          <a:bodyPr anchorCtr="0" anchor="t" bIns="91425" lIns="91425" rIns="91425" tIns="91425">
            <a:noAutofit/>
          </a:bodyPr>
          <a:lstStyle/>
          <a:p>
            <a:pPr lvl="0" rtl="0">
              <a:spcBef>
                <a:spcPts val="0"/>
              </a:spcBef>
              <a:buNone/>
            </a:pPr>
            <a:r>
              <a:rPr lang="en-US"/>
              <a:t>Full Capon 3 antennas: </a:t>
            </a:r>
            <a:r>
              <a:rPr lang="en-US"/>
              <a:t>invert_upper()</a:t>
            </a:r>
          </a:p>
        </p:txBody>
      </p:sp>
      <p:pic>
        <p:nvPicPr>
          <p:cNvPr id="664" name="Shape 664"/>
          <p:cNvPicPr preferRelativeResize="0"/>
          <p:nvPr/>
        </p:nvPicPr>
        <p:blipFill>
          <a:blip r:embed="rId3">
            <a:alphaModFix/>
          </a:blip>
          <a:stretch>
            <a:fillRect/>
          </a:stretch>
        </p:blipFill>
        <p:spPr>
          <a:xfrm>
            <a:off x="0" y="1440607"/>
            <a:ext cx="11836336" cy="5417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8" name="Shape 668"/>
        <p:cNvGrpSpPr/>
        <p:nvPr/>
      </p:nvGrpSpPr>
      <p:grpSpPr>
        <a:xfrm>
          <a:off x="0" y="0"/>
          <a:ext cx="0" cy="0"/>
          <a:chOff x="0" y="0"/>
          <a:chExt cx="0" cy="0"/>
        </a:xfrm>
      </p:grpSpPr>
      <p:sp>
        <p:nvSpPr>
          <p:cNvPr id="669" name="Shape 669"/>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3 antennas</a:t>
            </a:r>
          </a:p>
        </p:txBody>
      </p:sp>
      <p:pic>
        <p:nvPicPr>
          <p:cNvPr id="670" name="Shape 670"/>
          <p:cNvPicPr preferRelativeResize="0"/>
          <p:nvPr/>
        </p:nvPicPr>
        <p:blipFill>
          <a:blip r:embed="rId3">
            <a:alphaModFix/>
          </a:blip>
          <a:stretch>
            <a:fillRect/>
          </a:stretch>
        </p:blipFill>
        <p:spPr>
          <a:xfrm>
            <a:off x="4" y="1390529"/>
            <a:ext cx="9614374" cy="4398474"/>
          </a:xfrm>
          <a:prstGeom prst="rect">
            <a:avLst/>
          </a:prstGeom>
          <a:noFill/>
          <a:ln>
            <a:noFill/>
          </a:ln>
        </p:spPr>
      </p:pic>
      <p:pic>
        <p:nvPicPr>
          <p:cNvPr id="671" name="Shape 671"/>
          <p:cNvPicPr preferRelativeResize="0"/>
          <p:nvPr/>
        </p:nvPicPr>
        <p:blipFill>
          <a:blip r:embed="rId4">
            <a:alphaModFix/>
          </a:blip>
          <a:stretch>
            <a:fillRect/>
          </a:stretch>
        </p:blipFill>
        <p:spPr>
          <a:xfrm>
            <a:off x="0" y="6116794"/>
            <a:ext cx="12191999" cy="47166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5" name="Shape 675"/>
        <p:cNvGrpSpPr/>
        <p:nvPr/>
      </p:nvGrpSpPr>
      <p:grpSpPr>
        <a:xfrm>
          <a:off x="0" y="0"/>
          <a:ext cx="0" cy="0"/>
          <a:chOff x="0" y="0"/>
          <a:chExt cx="0" cy="0"/>
        </a:xfrm>
      </p:grpSpPr>
      <p:sp>
        <p:nvSpPr>
          <p:cNvPr id="676" name="Shape 676"/>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3 antennas</a:t>
            </a:r>
          </a:p>
        </p:txBody>
      </p:sp>
      <p:pic>
        <p:nvPicPr>
          <p:cNvPr id="677" name="Shape 677"/>
          <p:cNvPicPr preferRelativeResize="0"/>
          <p:nvPr/>
        </p:nvPicPr>
        <p:blipFill>
          <a:blip r:embed="rId3">
            <a:alphaModFix/>
          </a:blip>
          <a:stretch>
            <a:fillRect/>
          </a:stretch>
        </p:blipFill>
        <p:spPr>
          <a:xfrm>
            <a:off x="3761700" y="2572749"/>
            <a:ext cx="3192625" cy="23330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1" name="Shape 681"/>
        <p:cNvGrpSpPr/>
        <p:nvPr/>
      </p:nvGrpSpPr>
      <p:grpSpPr>
        <a:xfrm>
          <a:off x="0" y="0"/>
          <a:ext cx="0" cy="0"/>
          <a:chOff x="0" y="0"/>
          <a:chExt cx="0" cy="0"/>
        </a:xfrm>
      </p:grpSpPr>
      <p:sp>
        <p:nvSpPr>
          <p:cNvPr id="682" name="Shape 682"/>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Full Capon 3 antennas</a:t>
            </a:r>
          </a:p>
        </p:txBody>
      </p:sp>
      <p:pic>
        <p:nvPicPr>
          <p:cNvPr id="683" name="Shape 683"/>
          <p:cNvPicPr preferRelativeResize="0"/>
          <p:nvPr/>
        </p:nvPicPr>
        <p:blipFill rotWithShape="1">
          <a:blip r:embed="rId3">
            <a:alphaModFix/>
          </a:blip>
          <a:srcRect b="0" l="0" r="18857" t="0"/>
          <a:stretch/>
        </p:blipFill>
        <p:spPr>
          <a:xfrm>
            <a:off x="677324" y="1325050"/>
            <a:ext cx="5467200" cy="51148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7" name="Shape 687"/>
        <p:cNvGrpSpPr/>
        <p:nvPr/>
      </p:nvGrpSpPr>
      <p:grpSpPr>
        <a:xfrm>
          <a:off x="0" y="0"/>
          <a:ext cx="0" cy="0"/>
          <a:chOff x="0" y="0"/>
          <a:chExt cx="0" cy="0"/>
        </a:xfrm>
      </p:grpSpPr>
      <p:sp>
        <p:nvSpPr>
          <p:cNvPr id="688" name="Shape 688"/>
          <p:cNvSpPr txBox="1"/>
          <p:nvPr>
            <p:ph type="title"/>
          </p:nvPr>
        </p:nvSpPr>
        <p:spPr>
          <a:xfrm>
            <a:off x="627306" y="622125"/>
            <a:ext cx="2423700" cy="1320900"/>
          </a:xfrm>
          <a:prstGeom prst="rect">
            <a:avLst/>
          </a:prstGeom>
        </p:spPr>
        <p:txBody>
          <a:bodyPr anchorCtr="0" anchor="t" bIns="91425" lIns="91425" rIns="91425" tIns="91425">
            <a:noAutofit/>
          </a:bodyPr>
          <a:lstStyle/>
          <a:p>
            <a:pPr lvl="0" rtl="0">
              <a:spcBef>
                <a:spcPts val="0"/>
              </a:spcBef>
              <a:buNone/>
            </a:pPr>
            <a:r>
              <a:rPr lang="en-US"/>
              <a:t>All Capon Methods</a:t>
            </a:r>
          </a:p>
        </p:txBody>
      </p:sp>
      <p:pic>
        <p:nvPicPr>
          <p:cNvPr id="689" name="Shape 689"/>
          <p:cNvPicPr preferRelativeResize="0"/>
          <p:nvPr/>
        </p:nvPicPr>
        <p:blipFill>
          <a:blip r:embed="rId3">
            <a:alphaModFix/>
          </a:blip>
          <a:stretch>
            <a:fillRect/>
          </a:stretch>
        </p:blipFill>
        <p:spPr>
          <a:xfrm>
            <a:off x="3272496" y="0"/>
            <a:ext cx="8669406" cy="685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pic>
        <p:nvPicPr>
          <p:cNvPr id="187" name="Shape 187"/>
          <p:cNvPicPr preferRelativeResize="0"/>
          <p:nvPr/>
        </p:nvPicPr>
        <p:blipFill>
          <a:blip r:embed="rId3">
            <a:alphaModFix/>
          </a:blip>
          <a:stretch>
            <a:fillRect/>
          </a:stretch>
        </p:blipFill>
        <p:spPr>
          <a:xfrm>
            <a:off x="224301" y="1419000"/>
            <a:ext cx="5922674" cy="5085074"/>
          </a:xfrm>
          <a:prstGeom prst="rect">
            <a:avLst/>
          </a:prstGeom>
          <a:noFill/>
          <a:ln>
            <a:noFill/>
          </a:ln>
        </p:spPr>
      </p:pic>
      <p:pic>
        <p:nvPicPr>
          <p:cNvPr id="188" name="Shape 188"/>
          <p:cNvPicPr preferRelativeResize="0"/>
          <p:nvPr/>
        </p:nvPicPr>
        <p:blipFill>
          <a:blip r:embed="rId4">
            <a:alphaModFix/>
          </a:blip>
          <a:stretch>
            <a:fillRect/>
          </a:stretch>
        </p:blipFill>
        <p:spPr>
          <a:xfrm>
            <a:off x="6146974" y="1441699"/>
            <a:ext cx="5922675" cy="5039665"/>
          </a:xfrm>
          <a:prstGeom prst="rect">
            <a:avLst/>
          </a:prstGeom>
          <a:noFill/>
          <a:ln>
            <a:noFill/>
          </a:ln>
        </p:spPr>
      </p:pic>
      <p:sp>
        <p:nvSpPr>
          <p:cNvPr id="189" name="Shape 189"/>
          <p:cNvSpPr txBox="1"/>
          <p:nvPr>
            <p:ph type="title"/>
          </p:nvPr>
        </p:nvSpPr>
        <p:spPr>
          <a:xfrm>
            <a:off x="589808" y="120800"/>
            <a:ext cx="8596800" cy="1320900"/>
          </a:xfrm>
          <a:prstGeom prst="rect">
            <a:avLst/>
          </a:prstGeom>
        </p:spPr>
        <p:txBody>
          <a:bodyPr anchorCtr="0" anchor="t" bIns="91425" lIns="91425" rIns="91425" tIns="91425">
            <a:noAutofit/>
          </a:bodyPr>
          <a:lstStyle/>
          <a:p>
            <a:pPr lvl="0" rtl="0">
              <a:spcBef>
                <a:spcPts val="0"/>
              </a:spcBef>
              <a:buNone/>
            </a:pPr>
            <a:r>
              <a:rPr lang="en-US"/>
              <a:t>Time Difference Of Arrival - Gnuradio</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3" name="Shape 693"/>
        <p:cNvGrpSpPr/>
        <p:nvPr/>
      </p:nvGrpSpPr>
      <p:grpSpPr>
        <a:xfrm>
          <a:off x="0" y="0"/>
          <a:ext cx="0" cy="0"/>
          <a:chOff x="0" y="0"/>
          <a:chExt cx="0" cy="0"/>
        </a:xfrm>
      </p:grpSpPr>
      <p:sp>
        <p:nvSpPr>
          <p:cNvPr id="694" name="Shape 694"/>
          <p:cNvSpPr txBox="1"/>
          <p:nvPr>
            <p:ph type="title"/>
          </p:nvPr>
        </p:nvSpPr>
        <p:spPr>
          <a:xfrm>
            <a:off x="164635" y="0"/>
            <a:ext cx="7988400" cy="1320900"/>
          </a:xfrm>
          <a:prstGeom prst="rect">
            <a:avLst/>
          </a:prstGeom>
        </p:spPr>
        <p:txBody>
          <a:bodyPr anchorCtr="0" anchor="t" bIns="91425" lIns="91425" rIns="91425" tIns="91425">
            <a:noAutofit/>
          </a:bodyPr>
          <a:lstStyle/>
          <a:p>
            <a:pPr lvl="0" rtl="0">
              <a:spcBef>
                <a:spcPts val="0"/>
              </a:spcBef>
              <a:buNone/>
            </a:pPr>
            <a:r>
              <a:rPr lang="en-US"/>
              <a:t>Capon and Phase Subtraction</a:t>
            </a:r>
          </a:p>
        </p:txBody>
      </p:sp>
      <p:pic>
        <p:nvPicPr>
          <p:cNvPr id="695" name="Shape 695"/>
          <p:cNvPicPr preferRelativeResize="0"/>
          <p:nvPr/>
        </p:nvPicPr>
        <p:blipFill>
          <a:blip r:embed="rId3">
            <a:alphaModFix/>
          </a:blip>
          <a:stretch>
            <a:fillRect/>
          </a:stretch>
        </p:blipFill>
        <p:spPr>
          <a:xfrm>
            <a:off x="0" y="940274"/>
            <a:ext cx="11579277" cy="59177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9" name="Shape 699"/>
        <p:cNvGrpSpPr/>
        <p:nvPr/>
      </p:nvGrpSpPr>
      <p:grpSpPr>
        <a:xfrm>
          <a:off x="0" y="0"/>
          <a:ext cx="0" cy="0"/>
          <a:chOff x="0" y="0"/>
          <a:chExt cx="0" cy="0"/>
        </a:xfrm>
      </p:grpSpPr>
      <p:sp>
        <p:nvSpPr>
          <p:cNvPr id="700" name="Shape 700"/>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Challenges</a:t>
            </a:r>
          </a:p>
        </p:txBody>
      </p:sp>
      <p:sp>
        <p:nvSpPr>
          <p:cNvPr id="701" name="Shape 701"/>
          <p:cNvSpPr txBox="1"/>
          <p:nvPr>
            <p:ph idx="1" type="body"/>
          </p:nvPr>
        </p:nvSpPr>
        <p:spPr>
          <a:xfrm>
            <a:off x="677325" y="1469400"/>
            <a:ext cx="7855500" cy="4732800"/>
          </a:xfrm>
          <a:prstGeom prst="rect">
            <a:avLst/>
          </a:prstGeom>
        </p:spPr>
        <p:txBody>
          <a:bodyPr anchorCtr="0" anchor="t" bIns="91425" lIns="91425" rIns="91425" tIns="91425">
            <a:noAutofit/>
          </a:bodyPr>
          <a:lstStyle/>
          <a:p>
            <a:pPr indent="-381000" lvl="0" marL="457200" rtl="0">
              <a:spcBef>
                <a:spcPts val="0"/>
              </a:spcBef>
              <a:buSzPct val="100000"/>
            </a:pPr>
            <a:r>
              <a:rPr lang="en-US" sz="2400"/>
              <a:t>2 USB connections in Android App</a:t>
            </a:r>
          </a:p>
          <a:p>
            <a:pPr indent="0" lvl="0" marL="0" rtl="0">
              <a:spcBef>
                <a:spcPts val="0"/>
              </a:spcBef>
              <a:buNone/>
            </a:pPr>
            <a:r>
              <a:t/>
            </a:r>
            <a:endParaRPr sz="2400"/>
          </a:p>
          <a:p>
            <a:pPr indent="-381000" lvl="0" marL="457200" rtl="0">
              <a:spcBef>
                <a:spcPts val="0"/>
              </a:spcBef>
              <a:buSzPct val="100000"/>
            </a:pPr>
            <a:r>
              <a:rPr lang="en-US" sz="2400"/>
              <a:t>Pass data between gnuradio(c++) and Java</a:t>
            </a:r>
          </a:p>
          <a:p>
            <a:pPr indent="0" lvl="0" marL="0" rtl="0">
              <a:spcBef>
                <a:spcPts val="0"/>
              </a:spcBef>
              <a:buNone/>
            </a:pPr>
            <a:r>
              <a:t/>
            </a:r>
            <a:endParaRPr sz="2400"/>
          </a:p>
          <a:p>
            <a:pPr indent="-381000" lvl="0" marL="457200" rtl="0">
              <a:spcBef>
                <a:spcPts val="0"/>
              </a:spcBef>
              <a:buSzPct val="100000"/>
            </a:pPr>
            <a:r>
              <a:rPr lang="en-US" sz="2400"/>
              <a:t>Function probe in c++ (feedback)</a:t>
            </a:r>
          </a:p>
          <a:p>
            <a:pPr indent="0" lvl="0" marL="0" rtl="0">
              <a:spcBef>
                <a:spcPts val="0"/>
              </a:spcBef>
              <a:buNone/>
            </a:pPr>
            <a:r>
              <a:t/>
            </a:r>
            <a:endParaRPr sz="2400"/>
          </a:p>
          <a:p>
            <a:pPr indent="-381000" lvl="0" marL="457200" rtl="0">
              <a:spcBef>
                <a:spcPts val="0"/>
              </a:spcBef>
              <a:buSzPct val="100000"/>
            </a:pPr>
            <a:r>
              <a:rPr lang="en-US" sz="2400"/>
              <a:t>Distributed nodes</a:t>
            </a:r>
          </a:p>
          <a:p>
            <a:pPr indent="0" lvl="0" marL="0" rtl="0">
              <a:spcBef>
                <a:spcPts val="0"/>
              </a:spcBef>
              <a:buNone/>
            </a:pPr>
            <a:r>
              <a:t/>
            </a:r>
            <a:endParaRPr sz="2400"/>
          </a:p>
          <a:p>
            <a:pPr indent="-381000" lvl="0" marL="457200" rtl="0">
              <a:spcBef>
                <a:spcPts val="0"/>
              </a:spcBef>
              <a:buSzPct val="100000"/>
            </a:pPr>
            <a:r>
              <a:rPr lang="en-US" sz="2400"/>
              <a:t>Radial Movement, changing phase</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5" name="Shape 705"/>
        <p:cNvGrpSpPr/>
        <p:nvPr/>
      </p:nvGrpSpPr>
      <p:grpSpPr>
        <a:xfrm>
          <a:off x="0" y="0"/>
          <a:ext cx="0" cy="0"/>
          <a:chOff x="0" y="0"/>
          <a:chExt cx="0" cy="0"/>
        </a:xfrm>
      </p:grpSpPr>
      <p:sp>
        <p:nvSpPr>
          <p:cNvPr id="706" name="Shape 706"/>
          <p:cNvSpPr txBox="1"/>
          <p:nvPr>
            <p:ph type="title"/>
          </p:nvPr>
        </p:nvSpPr>
        <p:spPr>
          <a:xfrm>
            <a:off x="902883" y="2768550"/>
            <a:ext cx="8596800" cy="1320900"/>
          </a:xfrm>
          <a:prstGeom prst="rect">
            <a:avLst/>
          </a:prstGeom>
        </p:spPr>
        <p:txBody>
          <a:bodyPr anchorCtr="0" anchor="t" bIns="91425" lIns="91425" rIns="91425" tIns="91425">
            <a:noAutofit/>
          </a:bodyPr>
          <a:lstStyle/>
          <a:p>
            <a:pPr lvl="0" rtl="0" algn="ctr">
              <a:spcBef>
                <a:spcPts val="0"/>
              </a:spcBef>
              <a:buNone/>
            </a:pPr>
            <a:r>
              <a:rPr lang="en-US"/>
              <a:t>Auxiliary</a:t>
            </a:r>
            <a:r>
              <a:rPr lang="en-US"/>
              <a:t> Slides</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0" name="Shape 710"/>
        <p:cNvGrpSpPr/>
        <p:nvPr/>
      </p:nvGrpSpPr>
      <p:grpSpPr>
        <a:xfrm>
          <a:off x="0" y="0"/>
          <a:ext cx="0" cy="0"/>
          <a:chOff x="0" y="0"/>
          <a:chExt cx="0" cy="0"/>
        </a:xfrm>
      </p:grpSpPr>
      <p:sp>
        <p:nvSpPr>
          <p:cNvPr id="711" name="Shape 711"/>
          <p:cNvSpPr txBox="1"/>
          <p:nvPr>
            <p:ph type="title"/>
          </p:nvPr>
        </p:nvSpPr>
        <p:spPr>
          <a:xfrm>
            <a:off x="677333" y="609600"/>
            <a:ext cx="8596800" cy="1320900"/>
          </a:xfrm>
          <a:prstGeom prst="rect">
            <a:avLst/>
          </a:prstGeom>
        </p:spPr>
        <p:txBody>
          <a:bodyPr anchorCtr="0" anchor="t" bIns="91425" lIns="91425" rIns="91425" tIns="91425">
            <a:noAutofit/>
          </a:bodyPr>
          <a:lstStyle/>
          <a:p>
            <a:pPr lvl="0">
              <a:spcBef>
                <a:spcPts val="0"/>
              </a:spcBef>
              <a:buNone/>
            </a:pPr>
            <a:r>
              <a:rPr lang="en-US"/>
              <a:t>Antenna Geometry</a:t>
            </a:r>
          </a:p>
        </p:txBody>
      </p:sp>
      <p:sp>
        <p:nvSpPr>
          <p:cNvPr id="712" name="Shape 712"/>
          <p:cNvSpPr txBox="1"/>
          <p:nvPr>
            <p:ph idx="1" type="body"/>
          </p:nvPr>
        </p:nvSpPr>
        <p:spPr>
          <a:xfrm>
            <a:off x="677325" y="2160591"/>
            <a:ext cx="8596800" cy="897000"/>
          </a:xfrm>
          <a:prstGeom prst="rect">
            <a:avLst/>
          </a:prstGeom>
        </p:spPr>
        <p:txBody>
          <a:bodyPr anchorCtr="0" anchor="t" bIns="91425" lIns="91425" rIns="91425" tIns="91425">
            <a:noAutofit/>
          </a:bodyPr>
          <a:lstStyle/>
          <a:p>
            <a:pPr lvl="0">
              <a:spcBef>
                <a:spcPts val="0"/>
              </a:spcBef>
              <a:buNone/>
            </a:pPr>
            <a:r>
              <a:rPr lang="en-US"/>
              <a:t>Spatial sampling at nyquist means we need to sample every ½ wavelength</a:t>
            </a:r>
          </a:p>
        </p:txBody>
      </p:sp>
      <p:pic>
        <p:nvPicPr>
          <p:cNvPr id="713" name="Shape 713"/>
          <p:cNvPicPr preferRelativeResize="0"/>
          <p:nvPr/>
        </p:nvPicPr>
        <p:blipFill>
          <a:blip r:embed="rId3">
            <a:alphaModFix/>
          </a:blip>
          <a:stretch>
            <a:fillRect/>
          </a:stretch>
        </p:blipFill>
        <p:spPr>
          <a:xfrm>
            <a:off x="896685" y="3057525"/>
            <a:ext cx="8551980" cy="13208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7" name="Shape 717"/>
        <p:cNvGrpSpPr/>
        <p:nvPr/>
      </p:nvGrpSpPr>
      <p:grpSpPr>
        <a:xfrm>
          <a:off x="0" y="0"/>
          <a:ext cx="0" cy="0"/>
          <a:chOff x="0" y="0"/>
          <a:chExt cx="0" cy="0"/>
        </a:xfrm>
      </p:grpSpPr>
      <p:sp>
        <p:nvSpPr>
          <p:cNvPr id="718" name="Shape 718"/>
          <p:cNvSpPr txBox="1"/>
          <p:nvPr>
            <p:ph type="title"/>
          </p:nvPr>
        </p:nvSpPr>
        <p:spPr>
          <a:xfrm>
            <a:off x="677333" y="609600"/>
            <a:ext cx="8596668" cy="1320800"/>
          </a:xfrm>
          <a:prstGeom prst="rect">
            <a:avLst/>
          </a:prstGeom>
          <a:noFill/>
          <a:ln>
            <a:noFill/>
          </a:ln>
        </p:spPr>
        <p:txBody>
          <a:bodyPr anchorCtr="0" anchor="t" bIns="45700" lIns="91425" rIns="91425" tIns="45700">
            <a:noAutofit/>
          </a:bodyPr>
          <a:lstStyle/>
          <a:p>
            <a:pPr indent="0" lvl="0" marL="0" marR="0" rtl="0" algn="l">
              <a:spcBef>
                <a:spcPts val="0"/>
              </a:spcBef>
              <a:buClr>
                <a:schemeClr val="accent1"/>
              </a:buClr>
              <a:buSzPct val="25000"/>
              <a:buFont typeface="Trebuchet MS"/>
              <a:buNone/>
            </a:pPr>
            <a:r>
              <a:rPr lang="en-US"/>
              <a:t>RTL-SDR specs from RTL-SDR.com</a:t>
            </a:r>
          </a:p>
        </p:txBody>
      </p:sp>
      <p:sp>
        <p:nvSpPr>
          <p:cNvPr id="719" name="Shape 719"/>
          <p:cNvSpPr txBox="1"/>
          <p:nvPr>
            <p:ph idx="1" type="body"/>
          </p:nvPr>
        </p:nvSpPr>
        <p:spPr>
          <a:xfrm>
            <a:off x="677333" y="2160589"/>
            <a:ext cx="8596668" cy="388077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None/>
            </a:pPr>
            <a:r>
              <a:rPr lang="en-US"/>
              <a:t>Rafael Micro R820T	 Frequency Range: 24 – 1766 MHz</a:t>
            </a:r>
          </a:p>
          <a:p>
            <a:pPr indent="-342900" lvl="0" marL="342900" marR="0" rtl="0" algn="l">
              <a:spcBef>
                <a:spcPts val="0"/>
              </a:spcBef>
              <a:spcAft>
                <a:spcPts val="0"/>
              </a:spcAft>
              <a:buClr>
                <a:schemeClr val="accent1"/>
              </a:buClr>
              <a:buSzPct val="79999"/>
              <a:buFont typeface="Noto Sans Symbols"/>
              <a:buNone/>
            </a:pPr>
            <a:r>
              <a:t/>
            </a:r>
            <a:endParaRPr/>
          </a:p>
          <a:p>
            <a:pPr indent="-342900" lvl="0" marL="342900" marR="0" rtl="0" algn="l">
              <a:spcBef>
                <a:spcPts val="0"/>
              </a:spcBef>
              <a:spcAft>
                <a:spcPts val="0"/>
              </a:spcAft>
              <a:buClr>
                <a:schemeClr val="accent1"/>
              </a:buClr>
              <a:buSzPct val="79999"/>
              <a:buFont typeface="Noto Sans Symbols"/>
              <a:buNone/>
            </a:pPr>
            <a:r>
              <a:rPr lang="en-US"/>
              <a:t>The maximum sample rate that does not drop samples is 2.4 MS/s</a:t>
            </a:r>
          </a:p>
          <a:p>
            <a:pPr indent="-342900" lvl="0" marL="342900" marR="0" rtl="0" algn="l">
              <a:spcBef>
                <a:spcPts val="0"/>
              </a:spcBef>
              <a:spcAft>
                <a:spcPts val="0"/>
              </a:spcAft>
              <a:buClr>
                <a:schemeClr val="accent1"/>
              </a:buClr>
              <a:buSzPct val="79999"/>
              <a:buFont typeface="Noto Sans Symbols"/>
              <a:buNone/>
            </a:pPr>
            <a:r>
              <a:t/>
            </a:r>
            <a:endParaRPr/>
          </a:p>
          <a:p>
            <a:pPr indent="-342900" lvl="0" marL="342900" marR="0" rtl="0" algn="l">
              <a:spcBef>
                <a:spcPts val="0"/>
              </a:spcBef>
              <a:spcAft>
                <a:spcPts val="0"/>
              </a:spcAft>
              <a:buClr>
                <a:schemeClr val="accent1"/>
              </a:buClr>
              <a:buSzPct val="79999"/>
              <a:buFont typeface="Noto Sans Symbols"/>
              <a:buNone/>
            </a:pPr>
            <a:r>
              <a:rPr lang="en-US"/>
              <a:t>The native resolution is 8 bits</a:t>
            </a:r>
          </a:p>
          <a:p>
            <a:pPr indent="-342900" lvl="0" marL="342900" marR="0" rtl="0" algn="l">
              <a:spcBef>
                <a:spcPts val="0"/>
              </a:spcBef>
              <a:spcAft>
                <a:spcPts val="0"/>
              </a:spcAft>
              <a:buClr>
                <a:schemeClr val="accent1"/>
              </a:buClr>
              <a:buSzPct val="79999"/>
              <a:buFont typeface="Noto Sans Symbols"/>
              <a:buNone/>
            </a:pPr>
            <a:r>
              <a:t/>
            </a:r>
            <a:endParaRPr/>
          </a:p>
          <a:p>
            <a:pPr indent="-342900" lvl="0" marL="342900" marR="0" rtl="0" algn="l">
              <a:spcBef>
                <a:spcPts val="0"/>
              </a:spcBef>
              <a:spcAft>
                <a:spcPts val="0"/>
              </a:spcAft>
              <a:buClr>
                <a:schemeClr val="accent1"/>
              </a:buClr>
              <a:buSzPct val="79999"/>
              <a:buFont typeface="Noto Sans Symbols"/>
              <a:buNone/>
            </a:pPr>
            <a:r>
              <a:rPr lang="en-US"/>
              <a:t>Since these dongles are intended for TV, all dongles will have an input impedance of about 75 Ohms. However, the mismatch loss when using 50 Ohm cabling will be very minimal  at around 0.177 dB.</a:t>
            </a:r>
          </a:p>
          <a:p>
            <a:pPr indent="-342900" lvl="0" marL="342900" marR="0" rtl="0" algn="l">
              <a:spcBef>
                <a:spcPts val="0"/>
              </a:spcBef>
              <a:spcAft>
                <a:spcPts val="0"/>
              </a:spcAft>
              <a:buClr>
                <a:schemeClr val="accent1"/>
              </a:buClr>
              <a:buSzPct val="79999"/>
              <a:buFont typeface="Noto Sans Symbols"/>
              <a:buNone/>
            </a:pPr>
            <a:r>
              <a:t/>
            </a:r>
            <a:endParaRPr/>
          </a:p>
          <a:p>
            <a:pPr indent="-342900" lvl="0" marL="342900" marR="0" rtl="0" algn="l">
              <a:spcBef>
                <a:spcPts val="0"/>
              </a:spcBef>
              <a:spcAft>
                <a:spcPts val="0"/>
              </a:spcAft>
              <a:buClr>
                <a:schemeClr val="accent1"/>
              </a:buClr>
              <a:buSzPct val="79999"/>
              <a:buFont typeface="Noto Sans Symbols"/>
              <a:buNone/>
            </a:pPr>
            <a:r>
              <a:rPr lang="en-US"/>
              <a:t>1 PPM temperature compensated oscillator</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3" name="Shape 723"/>
        <p:cNvGrpSpPr/>
        <p:nvPr/>
      </p:nvGrpSpPr>
      <p:grpSpPr>
        <a:xfrm>
          <a:off x="0" y="0"/>
          <a:ext cx="0" cy="0"/>
          <a:chOff x="0" y="0"/>
          <a:chExt cx="0" cy="0"/>
        </a:xfrm>
      </p:grpSpPr>
      <p:sp>
        <p:nvSpPr>
          <p:cNvPr id="724" name="Shape 724"/>
          <p:cNvSpPr txBox="1"/>
          <p:nvPr>
            <p:ph type="title"/>
          </p:nvPr>
        </p:nvSpPr>
        <p:spPr>
          <a:xfrm>
            <a:off x="677333" y="609600"/>
            <a:ext cx="8596800" cy="1320900"/>
          </a:xfrm>
          <a:prstGeom prst="rect">
            <a:avLst/>
          </a:prstGeom>
        </p:spPr>
        <p:txBody>
          <a:bodyPr anchorCtr="0" anchor="t" bIns="91425" lIns="91425" rIns="91425" tIns="91425">
            <a:noAutofit/>
          </a:bodyPr>
          <a:lstStyle/>
          <a:p>
            <a:pPr lvl="0">
              <a:spcBef>
                <a:spcPts val="0"/>
              </a:spcBef>
              <a:buNone/>
            </a:pPr>
            <a:r>
              <a:rPr lang="en-US"/>
              <a:t>Coherency (synchronization)</a:t>
            </a:r>
          </a:p>
        </p:txBody>
      </p:sp>
      <p:sp>
        <p:nvSpPr>
          <p:cNvPr id="725" name="Shape 725"/>
          <p:cNvSpPr txBox="1"/>
          <p:nvPr>
            <p:ph idx="1" type="body"/>
          </p:nvPr>
        </p:nvSpPr>
        <p:spPr>
          <a:xfrm>
            <a:off x="677333" y="2160589"/>
            <a:ext cx="8596800" cy="3880800"/>
          </a:xfrm>
          <a:prstGeom prst="rect">
            <a:avLst/>
          </a:prstGeom>
        </p:spPr>
        <p:txBody>
          <a:bodyPr anchorCtr="0" anchor="t" bIns="91425" lIns="91425" rIns="91425" tIns="91425">
            <a:noAutofit/>
          </a:bodyPr>
          <a:lstStyle/>
          <a:p>
            <a:pPr indent="-228600" lvl="0" marL="457200" rtl="0">
              <a:spcBef>
                <a:spcPts val="0"/>
              </a:spcBef>
            </a:pPr>
            <a:r>
              <a:rPr lang="en-US"/>
              <a:t>Calibrate two different dongles</a:t>
            </a:r>
          </a:p>
          <a:p>
            <a:pPr indent="-228600" lvl="1" marL="914400" rtl="0">
              <a:spcBef>
                <a:spcPts val="0"/>
              </a:spcBef>
            </a:pPr>
            <a:r>
              <a:rPr lang="en-US"/>
              <a:t>cross correlation</a:t>
            </a:r>
          </a:p>
          <a:p>
            <a:pPr indent="-228600" lvl="1" marL="914400" rtl="0">
              <a:spcBef>
                <a:spcPts val="0"/>
              </a:spcBef>
            </a:pPr>
            <a:r>
              <a:rPr lang="en-US"/>
              <a:t>fractional sample cross correlation</a:t>
            </a:r>
          </a:p>
          <a:p>
            <a:pPr indent="-228600" lvl="1" marL="914400" rtl="0">
              <a:spcBef>
                <a:spcPts val="0"/>
              </a:spcBef>
            </a:pPr>
            <a:r>
              <a:rPr lang="en-US"/>
              <a:t>sample interpolation</a:t>
            </a:r>
          </a:p>
          <a:p>
            <a:pPr indent="-228600" lvl="1" marL="914400" rtl="0">
              <a:spcBef>
                <a:spcPts val="0"/>
              </a:spcBef>
            </a:pPr>
            <a:r>
              <a:rPr lang="en-US"/>
              <a:t>frequency offset with complex exponentials</a:t>
            </a:r>
          </a:p>
          <a:p>
            <a:pPr indent="0" lvl="0" marL="457200" rtl="0">
              <a:spcBef>
                <a:spcPts val="0"/>
              </a:spcBef>
              <a:buNone/>
            </a:pPr>
            <a:r>
              <a:t/>
            </a:r>
            <a:endParaRPr/>
          </a:p>
          <a:p>
            <a:pPr indent="-228600" lvl="0" marL="457200" rtl="0">
              <a:spcBef>
                <a:spcPts val="0"/>
              </a:spcBef>
            </a:pPr>
            <a:r>
              <a:rPr lang="en-US"/>
              <a:t>Hardware</a:t>
            </a:r>
          </a:p>
          <a:p>
            <a:pPr indent="-228600" lvl="1" marL="914400" rtl="0">
              <a:spcBef>
                <a:spcPts val="0"/>
              </a:spcBef>
            </a:pPr>
            <a:r>
              <a:rPr lang="en-US"/>
              <a:t>Common Clock</a:t>
            </a:r>
          </a:p>
          <a:p>
            <a:pPr indent="-228600" lvl="1" marL="914400" rtl="0">
              <a:spcBef>
                <a:spcPts val="0"/>
              </a:spcBef>
            </a:pPr>
            <a:r>
              <a:rPr lang="en-US"/>
              <a:t>GPS PPS</a:t>
            </a:r>
          </a:p>
          <a:p>
            <a:pPr indent="-228600" lvl="1" marL="914400" rtl="0">
              <a:spcBef>
                <a:spcPts val="0"/>
              </a:spcBef>
            </a:pPr>
            <a:r>
              <a:rPr lang="en-US"/>
              <a:t>Higher Precision Oscillator</a:t>
            </a:r>
          </a:p>
          <a:p>
            <a:pPr indent="0" lvl="0" marL="457200" rtl="0">
              <a:spcBef>
                <a:spcPts val="0"/>
              </a:spcBef>
              <a:buNone/>
            </a:pPr>
            <a:r>
              <a:t/>
            </a:r>
            <a:endParaRPr/>
          </a:p>
          <a:p>
            <a:pPr indent="0" lvl="0" marL="0" rtl="0">
              <a:spcBef>
                <a:spcPts val="0"/>
              </a:spcBef>
              <a:buNone/>
            </a:pPr>
            <a:r>
              <a:t/>
            </a:r>
            <a:endParaRPr/>
          </a:p>
          <a:p>
            <a:pPr indent="0" lvl="0" marL="457200" rtl="0">
              <a:spcBef>
                <a:spcPts val="0"/>
              </a:spcBef>
              <a:buNone/>
            </a:pPr>
            <a:r>
              <a:t/>
            </a:r>
            <a:endParaRPr/>
          </a:p>
          <a:p>
            <a:pPr indent="0" lvl="0" marL="0" rtl="0">
              <a:spcBef>
                <a:spcPts val="0"/>
              </a:spcBef>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9" name="Shape 729"/>
        <p:cNvGrpSpPr/>
        <p:nvPr/>
      </p:nvGrpSpPr>
      <p:grpSpPr>
        <a:xfrm>
          <a:off x="0" y="0"/>
          <a:ext cx="0" cy="0"/>
          <a:chOff x="0" y="0"/>
          <a:chExt cx="0" cy="0"/>
        </a:xfrm>
      </p:grpSpPr>
      <p:sp>
        <p:nvSpPr>
          <p:cNvPr id="730" name="Shape 730"/>
          <p:cNvSpPr txBox="1"/>
          <p:nvPr/>
        </p:nvSpPr>
        <p:spPr>
          <a:xfrm>
            <a:off x="830875" y="2129925"/>
            <a:ext cx="2202600" cy="1925400"/>
          </a:xfrm>
          <a:prstGeom prst="rect">
            <a:avLst/>
          </a:prstGeom>
          <a:noFill/>
          <a:ln>
            <a:noFill/>
          </a:ln>
        </p:spPr>
        <p:txBody>
          <a:bodyPr anchorCtr="0" anchor="t" bIns="91425" lIns="91425" rIns="91425" tIns="91425">
            <a:noAutofit/>
          </a:bodyPr>
          <a:lstStyle/>
          <a:p>
            <a:pPr lvl="0" rtl="0">
              <a:spcBef>
                <a:spcPts val="0"/>
              </a:spcBef>
              <a:buNone/>
            </a:pPr>
            <a:r>
              <a:rPr lang="en-US" sz="2400">
                <a:latin typeface="Trebuchet MS"/>
                <a:ea typeface="Trebuchet MS"/>
                <a:cs typeface="Trebuchet MS"/>
                <a:sym typeface="Trebuchet MS"/>
              </a:rPr>
              <a:t>A Single Node in the System:</a:t>
            </a:r>
          </a:p>
        </p:txBody>
      </p:sp>
      <p:pic>
        <p:nvPicPr>
          <p:cNvPr id="731" name="Shape 731"/>
          <p:cNvPicPr preferRelativeResize="0"/>
          <p:nvPr/>
        </p:nvPicPr>
        <p:blipFill>
          <a:blip r:embed="rId3">
            <a:alphaModFix/>
          </a:blip>
          <a:stretch>
            <a:fillRect/>
          </a:stretch>
        </p:blipFill>
        <p:spPr>
          <a:xfrm>
            <a:off x="3578249" y="907074"/>
            <a:ext cx="6749701" cy="504384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5" name="Shape 735"/>
        <p:cNvGrpSpPr/>
        <p:nvPr/>
      </p:nvGrpSpPr>
      <p:grpSpPr>
        <a:xfrm>
          <a:off x="0" y="0"/>
          <a:ext cx="0" cy="0"/>
          <a:chOff x="0" y="0"/>
          <a:chExt cx="0" cy="0"/>
        </a:xfrm>
      </p:grpSpPr>
      <p:sp>
        <p:nvSpPr>
          <p:cNvPr id="736" name="Shape 736"/>
          <p:cNvSpPr txBox="1"/>
          <p:nvPr>
            <p:ph type="title"/>
          </p:nvPr>
        </p:nvSpPr>
        <p:spPr>
          <a:xfrm>
            <a:off x="677333" y="609600"/>
            <a:ext cx="8596800" cy="1320900"/>
          </a:xfrm>
          <a:prstGeom prst="rect">
            <a:avLst/>
          </a:prstGeom>
        </p:spPr>
        <p:txBody>
          <a:bodyPr anchorCtr="0" anchor="t" bIns="91425" lIns="91425" rIns="91425" tIns="91425">
            <a:noAutofit/>
          </a:bodyPr>
          <a:lstStyle/>
          <a:p>
            <a:pPr lvl="0">
              <a:spcBef>
                <a:spcPts val="0"/>
              </a:spcBef>
              <a:buNone/>
            </a:pPr>
            <a:r>
              <a:rPr lang="en-US"/>
              <a:t>B200 Mini - </a:t>
            </a:r>
            <a:r>
              <a:rPr lang="en-US"/>
              <a:t>ettus.com</a:t>
            </a:r>
          </a:p>
        </p:txBody>
      </p:sp>
      <p:sp>
        <p:nvSpPr>
          <p:cNvPr id="737" name="Shape 737"/>
          <p:cNvSpPr txBox="1"/>
          <p:nvPr>
            <p:ph idx="1" type="body"/>
          </p:nvPr>
        </p:nvSpPr>
        <p:spPr>
          <a:xfrm>
            <a:off x="677325" y="2160600"/>
            <a:ext cx="4083600" cy="925500"/>
          </a:xfrm>
          <a:prstGeom prst="rect">
            <a:avLst/>
          </a:prstGeom>
        </p:spPr>
        <p:txBody>
          <a:bodyPr anchorCtr="0" anchor="t" bIns="91425" lIns="91425" rIns="91425" tIns="91425">
            <a:noAutofit/>
          </a:bodyPr>
          <a:lstStyle/>
          <a:p>
            <a:pPr indent="-228600" lvl="0" marL="457200" rtl="0">
              <a:spcBef>
                <a:spcPts val="0"/>
              </a:spcBef>
            </a:pPr>
            <a:r>
              <a:rPr lang="en-US"/>
              <a:t>Alternative to  RTL-SDR dongle</a:t>
            </a:r>
          </a:p>
          <a:p>
            <a:pPr indent="-228600" lvl="0" marL="457200" rtl="0">
              <a:spcBef>
                <a:spcPts val="0"/>
              </a:spcBef>
            </a:pPr>
            <a:r>
              <a:rPr lang="en-US"/>
              <a:t>$700</a:t>
            </a:r>
          </a:p>
        </p:txBody>
      </p:sp>
      <p:pic>
        <p:nvPicPr>
          <p:cNvPr id="738" name="Shape 738"/>
          <p:cNvPicPr preferRelativeResize="0"/>
          <p:nvPr/>
        </p:nvPicPr>
        <p:blipFill>
          <a:blip r:embed="rId3">
            <a:alphaModFix/>
          </a:blip>
          <a:stretch>
            <a:fillRect/>
          </a:stretch>
        </p:blipFill>
        <p:spPr>
          <a:xfrm>
            <a:off x="5902275" y="1930487"/>
            <a:ext cx="3371850" cy="2752725"/>
          </a:xfrm>
          <a:prstGeom prst="rect">
            <a:avLst/>
          </a:prstGeom>
          <a:noFill/>
          <a:ln>
            <a:noFill/>
          </a:ln>
        </p:spPr>
      </p:pic>
      <p:pic>
        <p:nvPicPr>
          <p:cNvPr id="739" name="Shape 739"/>
          <p:cNvPicPr preferRelativeResize="0"/>
          <p:nvPr/>
        </p:nvPicPr>
        <p:blipFill>
          <a:blip r:embed="rId4">
            <a:alphaModFix/>
          </a:blip>
          <a:stretch>
            <a:fillRect/>
          </a:stretch>
        </p:blipFill>
        <p:spPr>
          <a:xfrm>
            <a:off x="828650" y="3401537"/>
            <a:ext cx="4705350" cy="20859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3" name="Shape 743"/>
        <p:cNvGrpSpPr/>
        <p:nvPr/>
      </p:nvGrpSpPr>
      <p:grpSpPr>
        <a:xfrm>
          <a:off x="0" y="0"/>
          <a:ext cx="0" cy="0"/>
          <a:chOff x="0" y="0"/>
          <a:chExt cx="0" cy="0"/>
        </a:xfrm>
      </p:grpSpPr>
      <p:sp>
        <p:nvSpPr>
          <p:cNvPr id="744" name="Shape 744"/>
          <p:cNvSpPr txBox="1"/>
          <p:nvPr>
            <p:ph type="title"/>
          </p:nvPr>
        </p:nvSpPr>
        <p:spPr>
          <a:xfrm>
            <a:off x="677333" y="609600"/>
            <a:ext cx="8596800" cy="1320900"/>
          </a:xfrm>
          <a:prstGeom prst="rect">
            <a:avLst/>
          </a:prstGeom>
        </p:spPr>
        <p:txBody>
          <a:bodyPr anchorCtr="0" anchor="t" bIns="91425" lIns="91425" rIns="91425" tIns="91425">
            <a:noAutofit/>
          </a:bodyPr>
          <a:lstStyle/>
          <a:p>
            <a:pPr lvl="0">
              <a:spcBef>
                <a:spcPts val="0"/>
              </a:spcBef>
              <a:buNone/>
            </a:pPr>
            <a:r>
              <a:rPr lang="en-US"/>
              <a:t>Calibration</a:t>
            </a:r>
          </a:p>
        </p:txBody>
      </p:sp>
      <p:pic>
        <p:nvPicPr>
          <p:cNvPr id="745" name="Shape 745"/>
          <p:cNvPicPr preferRelativeResize="0"/>
          <p:nvPr/>
        </p:nvPicPr>
        <p:blipFill>
          <a:blip r:embed="rId3">
            <a:alphaModFix/>
          </a:blip>
          <a:stretch>
            <a:fillRect/>
          </a:stretch>
        </p:blipFill>
        <p:spPr>
          <a:xfrm>
            <a:off x="793662" y="1727300"/>
            <a:ext cx="4943475" cy="3943350"/>
          </a:xfrm>
          <a:prstGeom prst="rect">
            <a:avLst/>
          </a:prstGeom>
          <a:noFill/>
          <a:ln>
            <a:noFill/>
          </a:ln>
        </p:spPr>
      </p:pic>
      <p:pic>
        <p:nvPicPr>
          <p:cNvPr id="746" name="Shape 746"/>
          <p:cNvPicPr preferRelativeResize="0"/>
          <p:nvPr/>
        </p:nvPicPr>
        <p:blipFill>
          <a:blip r:embed="rId4">
            <a:alphaModFix/>
          </a:blip>
          <a:stretch>
            <a:fillRect/>
          </a:stretch>
        </p:blipFill>
        <p:spPr>
          <a:xfrm>
            <a:off x="5884925" y="1727300"/>
            <a:ext cx="5360491" cy="394334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0" name="Shape 750"/>
        <p:cNvGrpSpPr/>
        <p:nvPr/>
      </p:nvGrpSpPr>
      <p:grpSpPr>
        <a:xfrm>
          <a:off x="0" y="0"/>
          <a:ext cx="0" cy="0"/>
          <a:chOff x="0" y="0"/>
          <a:chExt cx="0" cy="0"/>
        </a:xfrm>
      </p:grpSpPr>
      <p:sp>
        <p:nvSpPr>
          <p:cNvPr id="751" name="Shape 751"/>
          <p:cNvSpPr txBox="1"/>
          <p:nvPr>
            <p:ph type="title"/>
          </p:nvPr>
        </p:nvSpPr>
        <p:spPr>
          <a:xfrm>
            <a:off x="677333" y="609600"/>
            <a:ext cx="8596800" cy="1320900"/>
          </a:xfrm>
          <a:prstGeom prst="rect">
            <a:avLst/>
          </a:prstGeom>
        </p:spPr>
        <p:txBody>
          <a:bodyPr anchorCtr="0" anchor="t" bIns="91425" lIns="91425" rIns="91425" tIns="91425">
            <a:noAutofit/>
          </a:bodyPr>
          <a:lstStyle/>
          <a:p>
            <a:pPr lvl="0">
              <a:spcBef>
                <a:spcPts val="0"/>
              </a:spcBef>
              <a:buNone/>
            </a:pPr>
            <a:r>
              <a:rPr lang="en-US"/>
              <a:t>Assumptions - Far Field</a:t>
            </a:r>
          </a:p>
        </p:txBody>
      </p:sp>
      <p:pic>
        <p:nvPicPr>
          <p:cNvPr id="752" name="Shape 752"/>
          <p:cNvPicPr preferRelativeResize="0"/>
          <p:nvPr/>
        </p:nvPicPr>
        <p:blipFill>
          <a:blip r:embed="rId3">
            <a:alphaModFix/>
          </a:blip>
          <a:stretch>
            <a:fillRect/>
          </a:stretch>
        </p:blipFill>
        <p:spPr>
          <a:xfrm>
            <a:off x="677328" y="1834303"/>
            <a:ext cx="7591824" cy="4001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Time Difference Of Arrival</a:t>
            </a:r>
          </a:p>
        </p:txBody>
      </p:sp>
      <p:sp>
        <p:nvSpPr>
          <p:cNvPr id="195" name="Shape 195"/>
          <p:cNvSpPr txBox="1"/>
          <p:nvPr>
            <p:ph idx="1" type="body"/>
          </p:nvPr>
        </p:nvSpPr>
        <p:spPr>
          <a:xfrm>
            <a:off x="677324" y="1518900"/>
            <a:ext cx="8935200" cy="2459100"/>
          </a:xfrm>
          <a:prstGeom prst="rect">
            <a:avLst/>
          </a:prstGeom>
        </p:spPr>
        <p:txBody>
          <a:bodyPr anchorCtr="0" anchor="t" bIns="91425" lIns="91425" rIns="91425" tIns="91425">
            <a:noAutofit/>
          </a:bodyPr>
          <a:lstStyle/>
          <a:p>
            <a:pPr indent="0" lvl="0" marL="0" rtl="0">
              <a:spcBef>
                <a:spcPts val="0"/>
              </a:spcBef>
              <a:buNone/>
            </a:pPr>
            <a:r>
              <a:rPr lang="en-US" sz="2400"/>
              <a:t>We can reduce the needed number of computations significantly by completing this problem in the frequency domain.</a:t>
            </a:r>
          </a:p>
          <a:p>
            <a:pPr indent="0" lvl="0" marL="0" rtl="0">
              <a:spcBef>
                <a:spcPts val="0"/>
              </a:spcBef>
              <a:buNone/>
            </a:pPr>
            <a:r>
              <a:t/>
            </a:r>
            <a:endParaRPr sz="2400"/>
          </a:p>
        </p:txBody>
      </p:sp>
      <p:pic>
        <p:nvPicPr>
          <p:cNvPr id="196" name="Shape 196"/>
          <p:cNvPicPr preferRelativeResize="0"/>
          <p:nvPr/>
        </p:nvPicPr>
        <p:blipFill>
          <a:blip r:embed="rId3">
            <a:alphaModFix/>
          </a:blip>
          <a:stretch>
            <a:fillRect/>
          </a:stretch>
        </p:blipFill>
        <p:spPr>
          <a:xfrm>
            <a:off x="2756400" y="3296712"/>
            <a:ext cx="4438650" cy="25241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6" name="Shape 756"/>
        <p:cNvGrpSpPr/>
        <p:nvPr/>
      </p:nvGrpSpPr>
      <p:grpSpPr>
        <a:xfrm>
          <a:off x="0" y="0"/>
          <a:ext cx="0" cy="0"/>
          <a:chOff x="0" y="0"/>
          <a:chExt cx="0" cy="0"/>
        </a:xfrm>
      </p:grpSpPr>
      <p:sp>
        <p:nvSpPr>
          <p:cNvPr id="757" name="Shape 757"/>
          <p:cNvSpPr txBox="1"/>
          <p:nvPr>
            <p:ph type="title"/>
          </p:nvPr>
        </p:nvSpPr>
        <p:spPr>
          <a:xfrm>
            <a:off x="677333" y="609600"/>
            <a:ext cx="8596800" cy="1320900"/>
          </a:xfrm>
          <a:prstGeom prst="rect">
            <a:avLst/>
          </a:prstGeom>
        </p:spPr>
        <p:txBody>
          <a:bodyPr anchorCtr="0" anchor="t" bIns="91425" lIns="91425" rIns="91425" tIns="91425">
            <a:noAutofit/>
          </a:bodyPr>
          <a:lstStyle/>
          <a:p>
            <a:pPr lvl="0" rtl="0">
              <a:spcBef>
                <a:spcPts val="0"/>
              </a:spcBef>
              <a:buNone/>
            </a:pPr>
            <a:r>
              <a:rPr lang="en-US"/>
              <a:t>Assumptions - Narrow Band</a:t>
            </a:r>
          </a:p>
        </p:txBody>
      </p:sp>
      <p:pic>
        <p:nvPicPr>
          <p:cNvPr id="758" name="Shape 758"/>
          <p:cNvPicPr preferRelativeResize="0"/>
          <p:nvPr/>
        </p:nvPicPr>
        <p:blipFill rotWithShape="1">
          <a:blip r:embed="rId3">
            <a:alphaModFix/>
          </a:blip>
          <a:srcRect b="0" l="0" r="2534" t="0"/>
          <a:stretch/>
        </p:blipFill>
        <p:spPr>
          <a:xfrm>
            <a:off x="209250" y="1389124"/>
            <a:ext cx="10212298" cy="4369099"/>
          </a:xfrm>
          <a:prstGeom prst="rect">
            <a:avLst/>
          </a:prstGeom>
          <a:noFill/>
          <a:ln>
            <a:noFill/>
          </a:ln>
        </p:spPr>
      </p:pic>
      <p:sp>
        <p:nvSpPr>
          <p:cNvPr id="759" name="Shape 759"/>
          <p:cNvSpPr txBox="1"/>
          <p:nvPr/>
        </p:nvSpPr>
        <p:spPr>
          <a:xfrm>
            <a:off x="2763200" y="5903025"/>
            <a:ext cx="3919800" cy="306900"/>
          </a:xfrm>
          <a:prstGeom prst="rect">
            <a:avLst/>
          </a:prstGeom>
          <a:noFill/>
          <a:ln>
            <a:noFill/>
          </a:ln>
        </p:spPr>
        <p:txBody>
          <a:bodyPr anchorCtr="0" anchor="t" bIns="91425" lIns="91425" rIns="91425" tIns="91425">
            <a:noAutofit/>
          </a:bodyPr>
          <a:lstStyle/>
          <a:p>
            <a:pPr lvl="0">
              <a:spcBef>
                <a:spcPts val="0"/>
              </a:spcBef>
              <a:buNone/>
            </a:pPr>
            <a:r>
              <a:rPr lang="en-US"/>
              <a:t>1/19/2017 - Sant Building with RTL-SDR</a:t>
            </a: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